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40"/>
  </p:notesMasterIdLst>
  <p:handoutMasterIdLst>
    <p:handoutMasterId r:id="rId41"/>
  </p:handoutMasterIdLst>
  <p:sldIdLst>
    <p:sldId id="256" r:id="rId3"/>
    <p:sldId id="266" r:id="rId4"/>
    <p:sldId id="289" r:id="rId5"/>
    <p:sldId id="287" r:id="rId6"/>
    <p:sldId id="290" r:id="rId7"/>
    <p:sldId id="291" r:id="rId8"/>
    <p:sldId id="265" r:id="rId9"/>
    <p:sldId id="305" r:id="rId10"/>
    <p:sldId id="301" r:id="rId11"/>
    <p:sldId id="306" r:id="rId12"/>
    <p:sldId id="302" r:id="rId13"/>
    <p:sldId id="297" r:id="rId14"/>
    <p:sldId id="283" r:id="rId15"/>
    <p:sldId id="284" r:id="rId16"/>
    <p:sldId id="282" r:id="rId17"/>
    <p:sldId id="273" r:id="rId18"/>
    <p:sldId id="309" r:id="rId19"/>
    <p:sldId id="304" r:id="rId20"/>
    <p:sldId id="303" r:id="rId21"/>
    <p:sldId id="311" r:id="rId22"/>
    <p:sldId id="310" r:id="rId23"/>
    <p:sldId id="270" r:id="rId24"/>
    <p:sldId id="292" r:id="rId25"/>
    <p:sldId id="294" r:id="rId26"/>
    <p:sldId id="271" r:id="rId27"/>
    <p:sldId id="313" r:id="rId28"/>
    <p:sldId id="274" r:id="rId29"/>
    <p:sldId id="307" r:id="rId30"/>
    <p:sldId id="275" r:id="rId31"/>
    <p:sldId id="312" r:id="rId32"/>
    <p:sldId id="293" r:id="rId33"/>
    <p:sldId id="286" r:id="rId34"/>
    <p:sldId id="295" r:id="rId35"/>
    <p:sldId id="298" r:id="rId36"/>
    <p:sldId id="299" r:id="rId37"/>
    <p:sldId id="279" r:id="rId38"/>
    <p:sldId id="276" r:id="rId39"/>
  </p:sldIdLst>
  <p:sldSz cx="6858000" cy="51435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FEC5E1B-E0C3-2F4F-BD2D-AE4CC0FA7794}">
          <p14:sldIdLst>
            <p14:sldId id="256"/>
            <p14:sldId id="266"/>
            <p14:sldId id="289"/>
            <p14:sldId id="287"/>
            <p14:sldId id="290"/>
            <p14:sldId id="291"/>
            <p14:sldId id="265"/>
            <p14:sldId id="305"/>
            <p14:sldId id="301"/>
            <p14:sldId id="306"/>
            <p14:sldId id="302"/>
            <p14:sldId id="297"/>
            <p14:sldId id="283"/>
            <p14:sldId id="284"/>
            <p14:sldId id="282"/>
            <p14:sldId id="273"/>
            <p14:sldId id="309"/>
            <p14:sldId id="304"/>
            <p14:sldId id="303"/>
            <p14:sldId id="311"/>
            <p14:sldId id="310"/>
            <p14:sldId id="270"/>
            <p14:sldId id="292"/>
            <p14:sldId id="294"/>
            <p14:sldId id="271"/>
            <p14:sldId id="313"/>
            <p14:sldId id="274"/>
            <p14:sldId id="307"/>
            <p14:sldId id="275"/>
            <p14:sldId id="312"/>
            <p14:sldId id="293"/>
            <p14:sldId id="286"/>
            <p14:sldId id="295"/>
          </p14:sldIdLst>
        </p14:section>
        <p14:section name="Additional Slides" id="{7C60F768-E034-E144-93C5-80AF5DD17456}">
          <p14:sldIdLst>
            <p14:sldId id="298"/>
            <p14:sldId id="299"/>
            <p14:sldId id="279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00"/>
    <a:srgbClr val="00A6D6"/>
    <a:srgbClr val="00CD85"/>
    <a:srgbClr val="A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14" autoAdjust="0"/>
    <p:restoredTop sz="76166" autoAdjust="0"/>
  </p:normalViewPr>
  <p:slideViewPr>
    <p:cSldViewPr snapToGrid="0" snapToObjects="1">
      <p:cViewPr>
        <p:scale>
          <a:sx n="150" d="100"/>
          <a:sy n="150" d="100"/>
        </p:scale>
        <p:origin x="1824" y="144"/>
      </p:cViewPr>
      <p:guideLst>
        <p:guide orient="horz" pos="162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MORDM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Intertemporal</c:v>
                </c:pt>
                <c:pt idx="1">
                  <c:v>Planned Adaptive DPS</c:v>
                </c:pt>
                <c:pt idx="2">
                  <c:v>DPS</c:v>
                </c:pt>
              </c:strCache>
            </c:strRef>
          </c:cat>
          <c:val>
            <c:numRef>
              <c:f>Sheet1!$B$2:$B$4</c:f>
              <c:numCache>
                <c:formatCode>#,##0</c:formatCode>
                <c:ptCount val="3"/>
                <c:pt idx="0">
                  <c:v>500000.0</c:v>
                </c:pt>
                <c:pt idx="1">
                  <c:v>100000.0</c:v>
                </c:pt>
                <c:pt idx="2">
                  <c:v>100000.0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Multi-Scenario MORDM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Intertemporal</c:v>
                </c:pt>
                <c:pt idx="1">
                  <c:v>Planned Adaptive DPS</c:v>
                </c:pt>
                <c:pt idx="2">
                  <c:v>DPS</c:v>
                </c:pt>
              </c:strCache>
            </c:strRef>
          </c:cat>
          <c:val>
            <c:numRef>
              <c:f>Sheet1!$C$2:$C$4</c:f>
              <c:numCache>
                <c:formatCode>#,##0</c:formatCode>
                <c:ptCount val="3"/>
                <c:pt idx="0">
                  <c:v>2.5E6</c:v>
                </c:pt>
                <c:pt idx="1">
                  <c:v>500000.0</c:v>
                </c:pt>
                <c:pt idx="2">
                  <c:v>500000.0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MORO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Intertemporal</c:v>
                </c:pt>
                <c:pt idx="1">
                  <c:v>Planned Adaptive DPS</c:v>
                </c:pt>
                <c:pt idx="2">
                  <c:v>DPS</c:v>
                </c:pt>
              </c:strCache>
            </c:strRef>
          </c:cat>
          <c:val>
            <c:numRef>
              <c:f>Sheet1!$D$2:$D$4</c:f>
              <c:numCache>
                <c:formatCode>#,##0</c:formatCode>
                <c:ptCount val="3"/>
                <c:pt idx="0">
                  <c:v>2.5E7</c:v>
                </c:pt>
                <c:pt idx="1">
                  <c:v>5.0E6</c:v>
                </c:pt>
                <c:pt idx="2">
                  <c:v>5.0E6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027887104"/>
        <c:axId val="-1027885056"/>
      </c:barChart>
      <c:catAx>
        <c:axId val="-1027887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  <a:ea typeface="Lato" charset="0"/>
                <a:cs typeface="Lato" charset="0"/>
              </a:defRPr>
            </a:pPr>
            <a:endParaRPr lang="en-US"/>
          </a:p>
        </c:txPr>
        <c:crossAx val="-1027885056"/>
        <c:crosses val="autoZero"/>
        <c:auto val="1"/>
        <c:lblAlgn val="ctr"/>
        <c:lblOffset val="100"/>
        <c:noMultiLvlLbl val="0"/>
      </c:catAx>
      <c:valAx>
        <c:axId val="-1027885056"/>
        <c:scaling>
          <c:orientation val="minMax"/>
          <c:max val="2.5E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  <a:ea typeface="Lato" charset="0"/>
                <a:cs typeface="Lato" charset="0"/>
              </a:defRPr>
            </a:pPr>
            <a:endParaRPr lang="en-US"/>
          </a:p>
        </c:txPr>
        <c:crossAx val="-1027887104"/>
        <c:crosses val="autoZero"/>
        <c:crossBetween val="between"/>
        <c:dispUnits>
          <c:builtInUnit val="millions"/>
          <c:dispUnitsLbl>
            <c:layout/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Lato" charset="0"/>
                    <a:ea typeface="Lato" charset="0"/>
                    <a:cs typeface="Lato" charset="0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18630212317228"/>
          <c:y val="0.0338872395048979"/>
          <c:w val="0.368858746262244"/>
          <c:h val="0.286382821273474"/>
        </c:manualLayout>
      </c:layout>
      <c:overlay val="1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Lato" charset="0"/>
              <a:ea typeface="Lato" charset="0"/>
              <a:cs typeface="Lato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Lato" charset="0"/>
          <a:ea typeface="Lato" charset="0"/>
          <a:cs typeface="Lato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8/28/18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E5C366-8603-3C40-A301-2D73F9703A9B}" type="datetimeFigureOut">
              <a:rPr lang="en-US" smtClean="0"/>
              <a:t>8/28/18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97100-7612-234F-B6D2-D27AA8C89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921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155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the</a:t>
            </a:r>
            <a:r>
              <a:rPr lang="en-US" baseline="0" dirty="0" smtClean="0"/>
              <a:t> three methods. </a:t>
            </a:r>
            <a:br>
              <a:rPr lang="en-US" baseline="0" dirty="0" smtClean="0"/>
            </a:br>
            <a:r>
              <a:rPr lang="en-US" baseline="0" dirty="0" smtClean="0"/>
              <a:t>Click to reveal a color-based highlight of the primary difference between these methods: the MOEA search configuration (which changes to include robustness more and more: MORDM doesn’t consider robustness, Multi kind of does through reference scenarios selected from potentially vulnerable region of the uncertainty space, MORO does by </a:t>
            </a:r>
            <a:r>
              <a:rPr lang="en-US" baseline="0" dirty="0" err="1" smtClean="0"/>
              <a:t>pareto</a:t>
            </a:r>
            <a:r>
              <a:rPr lang="en-US" baseline="0" dirty="0" smtClean="0"/>
              <a:t> optimizing based on robust outcomes determined by testing a potential policy alternatives against a set of N (in this case 50) scenarios.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8547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Three</a:t>
            </a:r>
            <a:r>
              <a:rPr lang="en-US" baseline="0" dirty="0" smtClean="0"/>
              <a:t> bullets in order of visuals. 1 sentence summary for all three with references.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382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Three</a:t>
            </a:r>
            <a:r>
              <a:rPr lang="en-US" baseline="0" dirty="0" smtClean="0"/>
              <a:t> bullets in order of visuals. 1 sentence summary for all three with references.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59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Three</a:t>
            </a:r>
            <a:r>
              <a:rPr lang="en-US" baseline="0" dirty="0" smtClean="0"/>
              <a:t> bullets in order of visuals. 1 sentence summary for all three with references.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77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Three</a:t>
            </a:r>
            <a:r>
              <a:rPr lang="en-US" baseline="0" dirty="0" smtClean="0"/>
              <a:t> bullets in order of visuals. 1 sentence summary for all three with references.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346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Three</a:t>
            </a:r>
            <a:r>
              <a:rPr lang="en-US" baseline="0" dirty="0" smtClean="0"/>
              <a:t> bullets in order of visuals. 1 sentence summary for all three with references.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3840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EMA Workbench </a:t>
            </a:r>
            <a:r>
              <a:rPr lang="mr-IN" dirty="0" smtClean="0"/>
              <a:t>–</a:t>
            </a:r>
            <a:r>
              <a:rPr lang="en-US" dirty="0" smtClean="0"/>
              <a:t> obvi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Platypus and the generational BORG </a:t>
            </a:r>
            <a:r>
              <a:rPr lang="mr-IN" baseline="0" dirty="0" smtClean="0"/>
              <a:t>–</a:t>
            </a:r>
            <a:r>
              <a:rPr lang="en-US" baseline="0" dirty="0" smtClean="0"/>
              <a:t> check out the code in EMA workbench for a description. Basically uses the same </a:t>
            </a:r>
            <a:r>
              <a:rPr lang="en-US" baseline="0" dirty="0" err="1" smtClean="0"/>
              <a:t>variators</a:t>
            </a:r>
            <a:r>
              <a:rPr lang="en-US" baseline="0" dirty="0" smtClean="0"/>
              <a:t> as BORG with configuration details based on BORG literature, and uses adaptive population sizing. Generational BORG is much easier to parallelize than steady-state BORG, as there is no dependency on previous generations. </a:t>
            </a:r>
          </a:p>
          <a:p>
            <a:r>
              <a:rPr lang="en-US" baseline="0" dirty="0" err="1" smtClean="0"/>
              <a:t>Cython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runs so fast!</a:t>
            </a:r>
          </a:p>
          <a:p>
            <a:r>
              <a:rPr lang="en-US" baseline="0" dirty="0" err="1" smtClean="0"/>
              <a:t>Satsficing</a:t>
            </a:r>
            <a:r>
              <a:rPr lang="en-US" baseline="0" dirty="0" smtClean="0"/>
              <a:t> robustness: basically looks for volume of scenarios for a policy that are above (if the criterion is set to minimize) or below (for maximize) the defined threshold. Results in a robustness value between 0 and 1 (abstracted from the original units of the outcome of interest). Domain criterion mechanism allows decision maker to be as conservative as they want to be. </a:t>
            </a:r>
          </a:p>
          <a:p>
            <a:r>
              <a:rPr lang="en-US" baseline="0" dirty="0" smtClean="0"/>
              <a:t>Included the DOI in small text at the bottom of the slide, but can be removed if it feels too cluttered.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56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Animated, with</a:t>
            </a:r>
            <a:r>
              <a:rPr lang="en-US" baseline="0" dirty="0" smtClean="0"/>
              <a:t> </a:t>
            </a:r>
            <a:r>
              <a:rPr lang="en-US" dirty="0" smtClean="0"/>
              <a:t>versions.</a:t>
            </a:r>
            <a:r>
              <a:rPr lang="en-US" baseline="0" dirty="0" smtClean="0"/>
              <a:t> Changes on click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Base is just the row and column names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Column names (methods) are in red</a:t>
            </a:r>
          </a:p>
          <a:p>
            <a:pPr marL="228600" indent="-228600">
              <a:buAutoNum type="arabicPeriod"/>
            </a:pPr>
            <a:r>
              <a:rPr lang="en-US" dirty="0" smtClean="0"/>
              <a:t>Row group names (models) are in red</a:t>
            </a:r>
          </a:p>
          <a:p>
            <a:pPr marL="228600" indent="-228600">
              <a:buAutoNum type="arabicPeriod"/>
            </a:pPr>
            <a:r>
              <a:rPr lang="en-US" dirty="0" smtClean="0"/>
              <a:t>Row outcome names</a:t>
            </a:r>
            <a:r>
              <a:rPr lang="en-US" baseline="0" dirty="0" smtClean="0"/>
              <a:t> (outcomes of interest) are in red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Add </a:t>
            </a:r>
            <a:r>
              <a:rPr lang="en-US" baseline="0" dirty="0" err="1" smtClean="0"/>
              <a:t>colorbar</a:t>
            </a:r>
            <a:r>
              <a:rPr lang="en-US" baseline="0" dirty="0" smtClean="0"/>
              <a:t> (not sure if this one is entirely necessary)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Whole </a:t>
            </a:r>
            <a:r>
              <a:rPr lang="en-US" baseline="0" dirty="0" err="1" smtClean="0"/>
              <a:t>heatmap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Planned adaptive row only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The moral of this slide is that it summarizes everything. In general, the trend is that the more you include robustness consideration in the search phase of a framework, the more robust the policies will be that are identified. </a:t>
            </a:r>
          </a:p>
          <a:p>
            <a:pPr marL="0" indent="0">
              <a:buNone/>
            </a:pPr>
            <a:r>
              <a:rPr lang="en-US" baseline="0" dirty="0" smtClean="0"/>
              <a:t>The surprising result is the sharp increase in robustness related to maximum pollution in the lake and reliability, while at the same time a decrease in utility (this is where you can zoom into the step 7.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71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Animated, with</a:t>
            </a:r>
            <a:r>
              <a:rPr lang="en-US" baseline="0" dirty="0" smtClean="0"/>
              <a:t> </a:t>
            </a:r>
            <a:r>
              <a:rPr lang="en-US" dirty="0" smtClean="0"/>
              <a:t>versions.</a:t>
            </a:r>
            <a:r>
              <a:rPr lang="en-US" baseline="0" dirty="0" smtClean="0"/>
              <a:t> Changes on click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Base is just the row and column names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Column names (methods) are in red</a:t>
            </a:r>
          </a:p>
          <a:p>
            <a:pPr marL="228600" indent="-228600">
              <a:buAutoNum type="arabicPeriod"/>
            </a:pPr>
            <a:r>
              <a:rPr lang="en-US" dirty="0" smtClean="0"/>
              <a:t>Row group names (models) are in red</a:t>
            </a:r>
          </a:p>
          <a:p>
            <a:pPr marL="228600" indent="-228600">
              <a:buAutoNum type="arabicPeriod"/>
            </a:pPr>
            <a:r>
              <a:rPr lang="en-US" dirty="0" smtClean="0"/>
              <a:t>Row outcome names</a:t>
            </a:r>
            <a:r>
              <a:rPr lang="en-US" baseline="0" dirty="0" smtClean="0"/>
              <a:t> (outcomes of interest) are in red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Add </a:t>
            </a:r>
            <a:r>
              <a:rPr lang="en-US" baseline="0" dirty="0" err="1" smtClean="0"/>
              <a:t>colorbar</a:t>
            </a:r>
            <a:r>
              <a:rPr lang="en-US" baseline="0" dirty="0" smtClean="0"/>
              <a:t> (not sure if this one is entirely necessary)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Whole </a:t>
            </a:r>
            <a:r>
              <a:rPr lang="en-US" baseline="0" dirty="0" err="1" smtClean="0"/>
              <a:t>heatmap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Planned adaptive row only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The moral of this slide is that it summarizes everything. In general, the trend is that the more you include robustness consideration in the search phase of a framework, the more robust the policies will be that are identified. </a:t>
            </a:r>
          </a:p>
          <a:p>
            <a:pPr marL="0" indent="0">
              <a:buNone/>
            </a:pPr>
            <a:r>
              <a:rPr lang="en-US" baseline="0" dirty="0" smtClean="0"/>
              <a:t>The surprising result is the sharp increase in robustness related to maximum pollution in the lake and reliability, while at the same time a decrease in utility (this is where you can zoom into the step 7.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0264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MORDM</a:t>
            </a:r>
            <a:r>
              <a:rPr lang="en-US" baseline="0" dirty="0" smtClean="0"/>
              <a:t> and MORO both reveal a wide range of robustness values and demonstrate nicely policy options that indicate the tradeoff between reliability and utility. </a:t>
            </a:r>
          </a:p>
          <a:p>
            <a:r>
              <a:rPr lang="en-US" baseline="0" dirty="0" smtClean="0"/>
              <a:t>Multi-MORDM moves very quickly to conservative approaches that prioritize reliability and low maximum pollution and sacrifice utility.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what leads to the spike in robustness for </a:t>
            </a:r>
            <a:r>
              <a:rPr lang="en-US" baseline="0" dirty="0" err="1" smtClean="0"/>
              <a:t>maxp</a:t>
            </a:r>
            <a:r>
              <a:rPr lang="en-US" baseline="0" dirty="0" smtClean="0"/>
              <a:t> and reliability, as well as the decrease in utility that was shown on the previous slide. Let’s investigate this more</a:t>
            </a:r>
            <a:r>
              <a:rPr lang="mr-IN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09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1710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Anthro</a:t>
            </a:r>
            <a:r>
              <a:rPr lang="en-US" baseline="0" dirty="0" smtClean="0"/>
              <a:t>pogenic pollution release rules. Alternative to the release patterns on the slide showing decisions over time. The black line is the critical P ratio, the tipping point of the problem</a:t>
            </a:r>
          </a:p>
          <a:p>
            <a:r>
              <a:rPr lang="en-US" baseline="0" dirty="0" smtClean="0"/>
              <a:t>Slide is animated to first show DPS only, then show planned adaptive DPS, then show both together.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shown: planned adaptive rules are in general </a:t>
            </a:r>
            <a:r>
              <a:rPr lang="en-US" baseline="0" smtClean="0"/>
              <a:t>more conservative, </a:t>
            </a:r>
            <a:r>
              <a:rPr lang="en-US" baseline="0" dirty="0" smtClean="0"/>
              <a:t>as the anthropogenic release drops earlier and stays low for longer on average.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131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seems like </a:t>
            </a:r>
            <a:r>
              <a:rPr lang="en-US" baseline="0" dirty="0" smtClean="0"/>
              <a:t>problems that support fast adaption are less affected by reference scenario selection than policies with slower adaptation. This is obviously not 100% known, but in this case, with this model and these policy formats, it seems like that is what is happening.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future: 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need to look into the impact of varying numbers and types of scenario selection for the search phase of MORO (how many do you need before you start getting to a point of diminishing returns)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Different decision period for the planned adaptive model (5, 20, etc.)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More about the scenario selection process for multi-</a:t>
            </a:r>
            <a:r>
              <a:rPr lang="en-US" baseline="0" dirty="0" err="1" smtClean="0"/>
              <a:t>mordm</a:t>
            </a:r>
            <a:r>
              <a:rPr lang="en-US" baseline="0" dirty="0" smtClean="0"/>
              <a:t>: how do different methods affect the results </a:t>
            </a:r>
            <a:r>
              <a:rPr lang="mr-IN" baseline="0" dirty="0" smtClean="0"/>
              <a:t>–</a:t>
            </a:r>
            <a:r>
              <a:rPr lang="en-US" baseline="0" dirty="0" smtClean="0"/>
              <a:t> with the goal of being able to select the best method based on stakeholder goals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Comparison of NSGAII hybrid to other methods of MOEA, including BORG.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2129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Animated, with</a:t>
            </a:r>
            <a:r>
              <a:rPr lang="en-US" baseline="0" dirty="0" smtClean="0"/>
              <a:t> </a:t>
            </a:r>
            <a:r>
              <a:rPr lang="en-US" dirty="0" smtClean="0"/>
              <a:t>versions.</a:t>
            </a:r>
            <a:r>
              <a:rPr lang="en-US" baseline="0" dirty="0" smtClean="0"/>
              <a:t> Changes on click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Base is just the row and column names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Column names (methods) are in red</a:t>
            </a:r>
          </a:p>
          <a:p>
            <a:pPr marL="228600" indent="-228600">
              <a:buAutoNum type="arabicPeriod"/>
            </a:pPr>
            <a:r>
              <a:rPr lang="en-US" dirty="0" smtClean="0"/>
              <a:t>Row group names (models) are in red</a:t>
            </a:r>
          </a:p>
          <a:p>
            <a:pPr marL="228600" indent="-228600">
              <a:buAutoNum type="arabicPeriod"/>
            </a:pPr>
            <a:r>
              <a:rPr lang="en-US" dirty="0" smtClean="0"/>
              <a:t>Row outcome names</a:t>
            </a:r>
            <a:r>
              <a:rPr lang="en-US" baseline="0" dirty="0" smtClean="0"/>
              <a:t> (outcomes of interest) are in red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Add </a:t>
            </a:r>
            <a:r>
              <a:rPr lang="en-US" baseline="0" dirty="0" err="1" smtClean="0"/>
              <a:t>colorbar</a:t>
            </a:r>
            <a:r>
              <a:rPr lang="en-US" baseline="0" dirty="0" smtClean="0"/>
              <a:t> (not sure if this one is entirely necessary)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Whole </a:t>
            </a:r>
            <a:r>
              <a:rPr lang="en-US" baseline="0" dirty="0" err="1" smtClean="0"/>
              <a:t>heatmap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Planned adaptive row only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The moral of this slide is that it summarizes everything. In general, the trend is that the more you include robustness consideration in the search phase of a framework, the more robust the policies will be that are identified. </a:t>
            </a:r>
          </a:p>
          <a:p>
            <a:pPr marL="0" indent="0">
              <a:buNone/>
            </a:pPr>
            <a:r>
              <a:rPr lang="en-US" baseline="0" dirty="0" smtClean="0"/>
              <a:t>The surprising result is the sharp increase in robustness related to maximum pollution in the lake and reliability, while at the same time a decrease in utility (this is where you can zoom into the step 7.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35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Probably</a:t>
            </a:r>
            <a:r>
              <a:rPr lang="en-US" baseline="0" dirty="0" smtClean="0"/>
              <a:t> not in scope for this presentation, but shows the Pareto front size across </a:t>
            </a:r>
            <a:r>
              <a:rPr lang="en-US" baseline="0" dirty="0" err="1" smtClean="0"/>
              <a:t>model+method</a:t>
            </a:r>
            <a:r>
              <a:rPr lang="en-US" baseline="0" dirty="0" smtClean="0"/>
              <a:t> pairings. Just indicates the number of polices that are presented, not anything else like diversity of lever values or the like. 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296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Planned adaptive settles on a release level pretty</a:t>
            </a:r>
            <a:r>
              <a:rPr lang="en-US" baseline="0" dirty="0" smtClean="0"/>
              <a:t> quickly, while </a:t>
            </a:r>
            <a:r>
              <a:rPr lang="en-US" baseline="0" dirty="0" err="1" smtClean="0"/>
              <a:t>dps</a:t>
            </a:r>
            <a:r>
              <a:rPr lang="en-US" baseline="0" dirty="0" smtClean="0"/>
              <a:t> is able to bounce back and forth between levels more responsively due to the updating of pollution release every </a:t>
            </a:r>
            <a:r>
              <a:rPr lang="en-US" baseline="0" dirty="0" err="1" smtClean="0"/>
              <a:t>timestep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24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It’s out of the box MORDM based on </a:t>
            </a:r>
            <a:r>
              <a:rPr lang="en-US" dirty="0" err="1" smtClean="0"/>
              <a:t>Kasprzyk</a:t>
            </a:r>
            <a:r>
              <a:rPr lang="en-US" baseline="0" dirty="0" smtClean="0"/>
              <a:t> 2013. No fancy stuff going on. Reference scenario is from literature (Quinn 2017).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72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It’s out of the box MORDM based on </a:t>
            </a:r>
            <a:r>
              <a:rPr lang="en-US" dirty="0" err="1" smtClean="0"/>
              <a:t>Kasprzyk</a:t>
            </a:r>
            <a:r>
              <a:rPr lang="en-US" baseline="0" dirty="0" smtClean="0"/>
              <a:t> 2013. No fancy stuff going on. Reference scenario is from literature (Quinn 2017).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07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It’s out of the box MORDM based on </a:t>
            </a:r>
            <a:r>
              <a:rPr lang="en-US" dirty="0" err="1" smtClean="0"/>
              <a:t>Kasprzyk</a:t>
            </a:r>
            <a:r>
              <a:rPr lang="en-US" baseline="0" dirty="0" smtClean="0"/>
              <a:t> 2013. No fancy stuff going on. Reference scenario is from literature (Quinn 2017).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3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It’s out of the box MORDM based on </a:t>
            </a:r>
            <a:r>
              <a:rPr lang="en-US" dirty="0" err="1" smtClean="0"/>
              <a:t>Kasprzyk</a:t>
            </a:r>
            <a:r>
              <a:rPr lang="en-US" baseline="0" dirty="0" smtClean="0"/>
              <a:t> 2013. No fancy stuff going on. Reference scenario is from literature (Quinn 2017).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878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It’s out of the box MORDM based on </a:t>
            </a:r>
            <a:r>
              <a:rPr lang="en-US" dirty="0" err="1" smtClean="0"/>
              <a:t>Kasprzyk</a:t>
            </a:r>
            <a:r>
              <a:rPr lang="en-US" baseline="0" dirty="0" smtClean="0"/>
              <a:t> 2013. No fancy stuff going on. Reference scenario is from literature (Quinn 2017).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117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Goal is to discover a more diverse set of potentially robust policy alternatives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Selected from sample of uncertainties in the vulnerable region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Basically, multi </a:t>
            </a:r>
            <a:r>
              <a:rPr lang="en-US" baseline="0" dirty="0" err="1" smtClean="0"/>
              <a:t>mordm</a:t>
            </a:r>
            <a:r>
              <a:rPr lang="en-US" baseline="0" dirty="0" smtClean="0"/>
              <a:t> incorporates robustness in the search phase by adding more reference scenarios that are selected from within the identified vulnerable region as identified from PRIM in MORDM</a:t>
            </a:r>
          </a:p>
          <a:p>
            <a:r>
              <a:rPr lang="en-US" baseline="0" dirty="0" smtClean="0"/>
              <a:t>My application selects 4 maximally diverse scenario within that region. 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03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Newly defined as</a:t>
            </a:r>
            <a:r>
              <a:rPr lang="en-US" baseline="0" dirty="0" smtClean="0"/>
              <a:t> an independent framework for analysis that follows the RDM structure. The goal is to more completely introduce robustness considerations as early as possible in the process.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539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1644" y="617247"/>
            <a:ext cx="5449151" cy="2229538"/>
          </a:xfrm>
        </p:spPr>
        <p:txBody>
          <a:bodyPr>
            <a:noAutofit/>
          </a:bodyPr>
          <a:lstStyle>
            <a:lvl1pPr algn="l">
              <a:defRPr sz="5400">
                <a:solidFill>
                  <a:srgbClr val="00A6D6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1644" y="3203297"/>
            <a:ext cx="5300534" cy="1025802"/>
          </a:xfrm>
        </p:spPr>
        <p:txBody>
          <a:bodyPr>
            <a:norm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83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743361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3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858000" cy="51435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Afbeelding 2" descr="TUDelft_LogoZWAR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359" y="4663753"/>
            <a:ext cx="828221" cy="323006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4988670" y="4815702"/>
            <a:ext cx="17372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z="750" smtClean="0"/>
              <a:pPr/>
              <a:t>‹#›</a:t>
            </a:fld>
            <a:endParaRPr lang="en-US" sz="75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2992710" y="4186591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401205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462A2416-1570-3849-86F9-07F78746E1B2}" type="datetimeFigureOut">
              <a:rPr lang="en-US" smtClean="0"/>
              <a:t>8/28/18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A832CF66-B496-874C-8E08-71A5E0622B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6858000" cy="514349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5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theme" Target="../theme/theme2.xml"/><Relationship Id="rId5" Type="http://schemas.openxmlformats.org/officeDocument/2006/relationships/image" Target="../media/image2.emf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22329" y="205979"/>
            <a:ext cx="5329848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2329" y="1200150"/>
            <a:ext cx="5329848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99" y="4581184"/>
            <a:ext cx="1026662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4988670" y="4815702"/>
            <a:ext cx="17372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z="750" smtClean="0"/>
              <a:pPr/>
              <a:t>‹#›</a:t>
            </a:fld>
            <a:endParaRPr lang="en-US" sz="750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182288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68577" tIns="34289" rIns="68577" bIns="34289" anchor="ctr"/>
          <a:lstStyle/>
          <a:p>
            <a:pPr algn="r"/>
            <a:endParaRPr lang="nl-NL" sz="1575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88" y="4509520"/>
            <a:ext cx="1143000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4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rgbClr val="00A6D6"/>
          </a:solidFill>
          <a:latin typeface="Lato" charset="0"/>
          <a:ea typeface="Lato" charset="0"/>
          <a:cs typeface="Lato" charset="0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100" kern="1200">
          <a:solidFill>
            <a:schemeClr val="tx1"/>
          </a:solidFill>
          <a:latin typeface="Lato" charset="0"/>
          <a:ea typeface="Lato" charset="0"/>
          <a:cs typeface="Lato" charset="0"/>
        </a:defRPr>
      </a:lvl1pPr>
      <a:lvl2pPr marL="557213" indent="-214313" algn="l" defTabSz="3429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1800" kern="1200">
          <a:solidFill>
            <a:schemeClr val="tx1"/>
          </a:solidFill>
          <a:latin typeface="Lato" charset="0"/>
          <a:ea typeface="Lato" charset="0"/>
          <a:cs typeface="Lato" charset="0"/>
        </a:defRPr>
      </a:lvl2pPr>
      <a:lvl3pPr marL="857250" indent="-171450" algn="l" defTabSz="3429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1800" kern="1200">
          <a:solidFill>
            <a:schemeClr val="tx1"/>
          </a:solidFill>
          <a:latin typeface="Lato" charset="0"/>
          <a:ea typeface="Lato" charset="0"/>
          <a:cs typeface="Lato" charset="0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Arial"/>
          <a:ea typeface="+mn-ea"/>
          <a:cs typeface="Arial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Arial"/>
          <a:ea typeface="+mn-ea"/>
          <a:cs typeface="Arial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29303" y="205979"/>
            <a:ext cx="5317885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303" y="1200151"/>
            <a:ext cx="5317885" cy="3615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4988670" y="4815702"/>
            <a:ext cx="173727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z="750" smtClean="0"/>
              <a:pPr/>
              <a:t>‹#›</a:t>
            </a:fld>
            <a:endParaRPr lang="en-US" sz="750" dirty="0"/>
          </a:p>
        </p:txBody>
      </p:sp>
      <p:pic>
        <p:nvPicPr>
          <p:cNvPr id="6" name="Afbeelding 8" descr="TUDelft_LogoZWART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66" y="4596008"/>
            <a:ext cx="914400" cy="35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</p:sldLayoutIdLst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rgbClr val="00A6D6"/>
          </a:solidFill>
          <a:latin typeface="Lato" charset="0"/>
          <a:ea typeface="Lato" charset="0"/>
          <a:cs typeface="Lato" charset="0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100" kern="1200">
          <a:solidFill>
            <a:schemeClr val="tx1"/>
          </a:solidFill>
          <a:latin typeface="Lato" charset="0"/>
          <a:ea typeface="Lato" charset="0"/>
          <a:cs typeface="Lato" charset="0"/>
        </a:defRPr>
      </a:lvl1pPr>
      <a:lvl2pPr marL="557213" indent="-214313" algn="l" defTabSz="3429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1800" kern="1200">
          <a:solidFill>
            <a:schemeClr val="tx1"/>
          </a:solidFill>
          <a:latin typeface="Lato" charset="0"/>
          <a:ea typeface="Lato" charset="0"/>
          <a:cs typeface="Lato" charset="0"/>
        </a:defRPr>
      </a:lvl2pPr>
      <a:lvl3pPr marL="857250" indent="-171450" algn="l" defTabSz="3429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1800" kern="1200">
          <a:solidFill>
            <a:schemeClr val="tx1"/>
          </a:solidFill>
          <a:latin typeface="Lato" charset="0"/>
          <a:ea typeface="Lato" charset="0"/>
          <a:cs typeface="Lato" charset="0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Arial"/>
          <a:ea typeface="+mn-ea"/>
          <a:cs typeface="Arial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Arial"/>
          <a:ea typeface="+mn-ea"/>
          <a:cs typeface="Arial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16/j.envsoft.2017.02.017" TargetMode="External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x.doi.org/10.1016/j.envsoft.2017.02.017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x.doi.org/10.5751/ES-07687-200312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jpg"/><Relationship Id="rId12" Type="http://schemas.openxmlformats.org/officeDocument/2006/relationships/image" Target="../media/image13.jpg"/><Relationship Id="rId13" Type="http://schemas.openxmlformats.org/officeDocument/2006/relationships/image" Target="../media/image14.jpg"/><Relationship Id="rId14" Type="http://schemas.openxmlformats.org/officeDocument/2006/relationships/image" Target="../media/image15.jpg"/><Relationship Id="rId15" Type="http://schemas.openxmlformats.org/officeDocument/2006/relationships/image" Target="../media/image16.jpg"/><Relationship Id="rId16" Type="http://schemas.openxmlformats.org/officeDocument/2006/relationships/image" Target="../media/image17.jpg"/><Relationship Id="rId17" Type="http://schemas.openxmlformats.org/officeDocument/2006/relationships/image" Target="../media/image18.jpg"/><Relationship Id="rId18" Type="http://schemas.openxmlformats.org/officeDocument/2006/relationships/image" Target="../media/image19.jpg"/><Relationship Id="rId19" Type="http://schemas.openxmlformats.org/officeDocument/2006/relationships/image" Target="../media/image20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Relationship Id="rId8" Type="http://schemas.openxmlformats.org/officeDocument/2006/relationships/image" Target="../media/image9.jpg"/><Relationship Id="rId9" Type="http://schemas.openxmlformats.org/officeDocument/2006/relationships/image" Target="../media/image10.jpg"/><Relationship Id="rId10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022065"/>
            <a:ext cx="6858000" cy="1646126"/>
          </a:xfrm>
        </p:spPr>
        <p:txBody>
          <a:bodyPr>
            <a:noAutofit/>
          </a:bodyPr>
          <a:lstStyle/>
          <a:p>
            <a:pPr algn="ctr"/>
            <a:r>
              <a:rPr lang="en-GB" sz="2700" b="1" dirty="0">
                <a:solidFill>
                  <a:schemeClr val="bg1"/>
                </a:solidFill>
              </a:rPr>
              <a:t>Robust Decision Support Methods</a:t>
            </a:r>
            <a:br>
              <a:rPr lang="en-GB" sz="2700" b="1" dirty="0">
                <a:solidFill>
                  <a:schemeClr val="bg1"/>
                </a:solidFill>
              </a:rPr>
            </a:br>
            <a:r>
              <a:rPr lang="en-GB" sz="2100" i="1" dirty="0">
                <a:solidFill>
                  <a:schemeClr val="bg1"/>
                </a:solidFill>
              </a:rPr>
              <a:t>A Comparative Analysis</a:t>
            </a:r>
            <a:endParaRPr lang="en-GB" sz="2100" i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546537"/>
            <a:ext cx="6858000" cy="985838"/>
          </a:xfrm>
        </p:spPr>
        <p:txBody>
          <a:bodyPr/>
          <a:lstStyle/>
          <a:p>
            <a:pPr algn="ctr"/>
            <a:r>
              <a:rPr lang="en-US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Erin Bartholomew</a:t>
            </a:r>
            <a:endParaRPr lang="en-US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808999" y="4155723"/>
            <a:ext cx="1620000" cy="462201"/>
          </a:xfrm>
          <a:prstGeom prst="straightConnector1">
            <a:avLst/>
          </a:prstGeom>
          <a:ln w="165100" cap="rnd">
            <a:solidFill>
              <a:schemeClr val="bg1">
                <a:lumMod val="95000"/>
              </a:schemeClr>
            </a:solidFill>
            <a:round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3428999" y="4192663"/>
            <a:ext cx="1620000" cy="425261"/>
          </a:xfrm>
          <a:prstGeom prst="straightConnector1">
            <a:avLst/>
          </a:prstGeom>
          <a:ln w="165100" cap="rnd">
            <a:solidFill>
              <a:schemeClr val="bg1">
                <a:lumMod val="95000"/>
              </a:schemeClr>
            </a:solidFill>
            <a:round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429000" y="4636394"/>
            <a:ext cx="0" cy="981635"/>
          </a:xfrm>
          <a:prstGeom prst="straightConnector1">
            <a:avLst/>
          </a:prstGeom>
          <a:ln w="165100" cap="rnd">
            <a:solidFill>
              <a:schemeClr val="bg1">
                <a:lumMod val="95000"/>
              </a:schemeClr>
            </a:solidFill>
            <a:round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95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>
          <a:xfrm>
            <a:off x="1013346" y="0"/>
            <a:ext cx="972404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190465" y="1543050"/>
            <a:ext cx="4461713" cy="2614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Structured 4-step decision support framework</a:t>
            </a:r>
          </a:p>
          <a:p>
            <a:endParaRPr lang="en-US" sz="1050" dirty="0"/>
          </a:p>
          <a:p>
            <a:pPr marL="385763" indent="-385763">
              <a:buFont typeface="+mj-lt"/>
              <a:buAutoNum type="arabicPeriod"/>
            </a:pPr>
            <a:r>
              <a:rPr lang="en-US" dirty="0" smtClean="0"/>
              <a:t>Model </a:t>
            </a:r>
            <a:r>
              <a:rPr lang="en-US" dirty="0" smtClean="0"/>
              <a:t>Specification</a:t>
            </a:r>
            <a:endParaRPr lang="en-US" dirty="0" smtClean="0"/>
          </a:p>
          <a:p>
            <a:pPr marL="385763" indent="-385763">
              <a:buFont typeface="+mj-lt"/>
              <a:buAutoNum type="arabicPeriod"/>
            </a:pPr>
            <a:r>
              <a:rPr lang="en-US" dirty="0" smtClean="0"/>
              <a:t>Policy Alternative Determination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 smtClean="0"/>
              <a:t>Computational Exploration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 smtClean="0"/>
              <a:t>Scenario Discovery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31924" y="1294411"/>
            <a:ext cx="1565055" cy="2206661"/>
            <a:chOff x="3774486" y="599207"/>
            <a:chExt cx="2086740" cy="2942215"/>
          </a:xfrm>
        </p:grpSpPr>
        <p:sp>
          <p:nvSpPr>
            <p:cNvPr id="9" name="Rectangle 8"/>
            <p:cNvSpPr/>
            <p:nvPr/>
          </p:nvSpPr>
          <p:spPr>
            <a:xfrm>
              <a:off x="3774486" y="599207"/>
              <a:ext cx="2086270" cy="5068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5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1. Model Specification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774486" y="1413058"/>
              <a:ext cx="2086270" cy="50537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5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2</a:t>
              </a:r>
              <a:r>
                <a:rPr lang="en-US" sz="75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. </a:t>
              </a:r>
              <a:r>
                <a:rPr lang="en-US" sz="75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Policy </a:t>
              </a:r>
              <a:r>
                <a:rPr lang="en-US" sz="75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Alternative </a:t>
              </a:r>
              <a:r>
                <a:rPr lang="en-US" sz="75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Determination</a:t>
              </a:r>
              <a:endParaRPr lang="en-US" sz="75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817621" y="1106087"/>
              <a:ext cx="0" cy="3069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3774486" y="2225402"/>
              <a:ext cx="2086270" cy="50537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5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3. Computational Exploration</a:t>
              </a:r>
              <a:endParaRPr lang="en-US" sz="75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4817621" y="1918431"/>
              <a:ext cx="0" cy="3069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3774956" y="3036049"/>
              <a:ext cx="2086270" cy="50537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5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4. Scenario Discovery</a:t>
              </a:r>
              <a:endParaRPr lang="en-US" sz="75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817621" y="2730775"/>
              <a:ext cx="470" cy="3052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447"/>
            <p:cNvCxnSpPr/>
            <p:nvPr/>
          </p:nvCxnSpPr>
          <p:spPr>
            <a:xfrm flipH="1" flipV="1">
              <a:off x="5860756" y="852647"/>
              <a:ext cx="470" cy="2436089"/>
            </a:xfrm>
            <a:prstGeom prst="bentConnector3">
              <a:avLst>
                <a:gd name="adj1" fmla="val -48638298"/>
              </a:avLst>
            </a:prstGeom>
            <a:ln w="19050">
              <a:solidFill>
                <a:schemeClr val="tx1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84467" y="205979"/>
            <a:ext cx="4567709" cy="857250"/>
          </a:xfrm>
        </p:spPr>
        <p:txBody>
          <a:bodyPr/>
          <a:lstStyle/>
          <a:p>
            <a:r>
              <a:rPr lang="en-US"/>
              <a:t>Robust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156407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>
          <a:xfrm>
            <a:off x="1013346" y="0"/>
            <a:ext cx="972404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190465" y="1543050"/>
            <a:ext cx="4461713" cy="2614592"/>
          </a:xfrm>
        </p:spPr>
        <p:txBody>
          <a:bodyPr>
            <a:normAutofit/>
          </a:bodyPr>
          <a:lstStyle/>
          <a:p>
            <a:r>
              <a:rPr lang="en-US" dirty="0" smtClean="0"/>
              <a:t>Introduced by </a:t>
            </a:r>
            <a:r>
              <a:rPr lang="en-US" dirty="0" err="1" smtClean="0"/>
              <a:t>Kasprzyk</a:t>
            </a:r>
            <a:r>
              <a:rPr lang="en-US" dirty="0" smtClean="0"/>
              <a:t> (2013) as an extension of RDM</a:t>
            </a:r>
            <a:endParaRPr lang="en-US" dirty="0"/>
          </a:p>
          <a:p>
            <a:r>
              <a:rPr lang="en-US" dirty="0" smtClean="0"/>
              <a:t>Uses an MOEA to determine potentially robust policy alternatives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31924" y="1294411"/>
            <a:ext cx="1565055" cy="2206661"/>
            <a:chOff x="3774486" y="599207"/>
            <a:chExt cx="2086740" cy="2942215"/>
          </a:xfrm>
        </p:grpSpPr>
        <p:sp>
          <p:nvSpPr>
            <p:cNvPr id="9" name="Rectangle 8"/>
            <p:cNvSpPr/>
            <p:nvPr/>
          </p:nvSpPr>
          <p:spPr>
            <a:xfrm>
              <a:off x="3774486" y="599207"/>
              <a:ext cx="2086270" cy="5068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5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1. Model Specification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774486" y="1413058"/>
              <a:ext cx="2086270" cy="50537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5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2. Policy Alternative </a:t>
              </a:r>
              <a:r>
                <a:rPr lang="en-US" sz="75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Determination, using an MOEA with a single</a:t>
              </a:r>
            </a:p>
            <a:p>
              <a:pPr algn="ctr"/>
              <a:r>
                <a:rPr lang="en-US" sz="75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reference scenario</a:t>
              </a:r>
              <a:endParaRPr lang="en-US" sz="75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817621" y="1106087"/>
              <a:ext cx="0" cy="3069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3774486" y="2225402"/>
              <a:ext cx="2086270" cy="50537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5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3. Uncertainty Analysis</a:t>
              </a:r>
              <a:endParaRPr lang="en-US" sz="75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4817621" y="1918431"/>
              <a:ext cx="0" cy="3069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3774956" y="3036049"/>
              <a:ext cx="2086270" cy="50537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5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4. Scenario Discovery</a:t>
              </a:r>
              <a:endParaRPr lang="en-US" sz="75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817621" y="2730775"/>
              <a:ext cx="470" cy="3052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447"/>
            <p:cNvCxnSpPr/>
            <p:nvPr/>
          </p:nvCxnSpPr>
          <p:spPr>
            <a:xfrm flipH="1" flipV="1">
              <a:off x="5860756" y="852647"/>
              <a:ext cx="470" cy="2436089"/>
            </a:xfrm>
            <a:prstGeom prst="bentConnector3">
              <a:avLst>
                <a:gd name="adj1" fmla="val -48638298"/>
              </a:avLst>
            </a:prstGeom>
            <a:ln w="19050">
              <a:solidFill>
                <a:schemeClr val="tx1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84467" y="205979"/>
            <a:ext cx="4567709" cy="857250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Multi-Objective Robust Decision Making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94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>
          <a:xfrm>
            <a:off x="1013346" y="0"/>
            <a:ext cx="972404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190465" y="1543050"/>
            <a:ext cx="4461713" cy="261459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Introduced by </a:t>
            </a:r>
            <a:r>
              <a:rPr lang="en-US" dirty="0" err="1" smtClean="0"/>
              <a:t>Kasprzyk</a:t>
            </a:r>
            <a:r>
              <a:rPr lang="en-US" dirty="0" smtClean="0"/>
              <a:t> (2013) as an extension of RDM</a:t>
            </a:r>
            <a:endParaRPr lang="en-US" dirty="0"/>
          </a:p>
          <a:p>
            <a:r>
              <a:rPr lang="en-US" dirty="0" smtClean="0"/>
              <a:t>Uses an MOEA to determine potentially robust policy alternatives</a:t>
            </a:r>
          </a:p>
          <a:p>
            <a:r>
              <a:rPr lang="en-US" dirty="0" smtClean="0"/>
              <a:t>Policy selection is based on performance in a single reference scenario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31924" y="1294411"/>
            <a:ext cx="1565055" cy="2206661"/>
            <a:chOff x="3774486" y="599207"/>
            <a:chExt cx="2086740" cy="2942215"/>
          </a:xfrm>
        </p:grpSpPr>
        <p:sp>
          <p:nvSpPr>
            <p:cNvPr id="9" name="Rectangle 8"/>
            <p:cNvSpPr/>
            <p:nvPr/>
          </p:nvSpPr>
          <p:spPr>
            <a:xfrm>
              <a:off x="3774486" y="599207"/>
              <a:ext cx="2086270" cy="5068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5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1. Model Specification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774486" y="1413058"/>
              <a:ext cx="2086270" cy="50537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5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2. Policy Alternative </a:t>
              </a:r>
              <a:r>
                <a:rPr lang="en-US" sz="75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Determination, using an MOEA with a single</a:t>
              </a:r>
            </a:p>
            <a:p>
              <a:pPr algn="ctr"/>
              <a:r>
                <a:rPr lang="en-US" sz="75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reference scenario</a:t>
              </a:r>
              <a:endParaRPr lang="en-US" sz="75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817621" y="1106087"/>
              <a:ext cx="0" cy="3069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3774486" y="2225402"/>
              <a:ext cx="2086270" cy="50537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5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3. Uncertainty Analysis</a:t>
              </a:r>
              <a:endParaRPr lang="en-US" sz="75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4817621" y="1918431"/>
              <a:ext cx="0" cy="3069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3774956" y="3036049"/>
              <a:ext cx="2086270" cy="50537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5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4. Scenario Discovery</a:t>
              </a:r>
              <a:endParaRPr lang="en-US" sz="75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817621" y="2730775"/>
              <a:ext cx="470" cy="3052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447"/>
            <p:cNvCxnSpPr/>
            <p:nvPr/>
          </p:nvCxnSpPr>
          <p:spPr>
            <a:xfrm flipH="1" flipV="1">
              <a:off x="5860756" y="852647"/>
              <a:ext cx="470" cy="2436089"/>
            </a:xfrm>
            <a:prstGeom prst="bentConnector3">
              <a:avLst>
                <a:gd name="adj1" fmla="val -48638298"/>
              </a:avLst>
            </a:prstGeom>
            <a:ln w="19050">
              <a:solidFill>
                <a:schemeClr val="tx1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84467" y="205979"/>
            <a:ext cx="4567709" cy="857250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Multi-Objective Robust Decision Making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88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1013346" y="0"/>
            <a:ext cx="972404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190465" y="1543050"/>
            <a:ext cx="4461713" cy="261459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Extension of MORDM framework</a:t>
            </a:r>
          </a:p>
          <a:p>
            <a:r>
              <a:rPr lang="en-US" dirty="0" smtClean="0"/>
              <a:t>Updates the search phase to consider multiple independent reference scenarios</a:t>
            </a:r>
          </a:p>
          <a:p>
            <a:r>
              <a:rPr lang="en-US" dirty="0" smtClean="0"/>
              <a:t>Reference scenario selection based on vulnerabilities found through MORDM</a:t>
            </a:r>
          </a:p>
          <a:p>
            <a:pPr lvl="1"/>
            <a:r>
              <a:rPr lang="en-US" dirty="0" smtClean="0"/>
              <a:t>4 policies that are maximally diverse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22173" y="897880"/>
            <a:ext cx="1574453" cy="2966528"/>
            <a:chOff x="3521833" y="1022770"/>
            <a:chExt cx="2099271" cy="3955370"/>
          </a:xfrm>
        </p:grpSpPr>
        <p:grpSp>
          <p:nvGrpSpPr>
            <p:cNvPr id="18" name="Group 17"/>
            <p:cNvGrpSpPr/>
            <p:nvPr/>
          </p:nvGrpSpPr>
          <p:grpSpPr>
            <a:xfrm>
              <a:off x="3521833" y="1022770"/>
              <a:ext cx="2099271" cy="3955370"/>
              <a:chOff x="975750" y="4215909"/>
              <a:chExt cx="2099271" cy="395537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90181" y="5843860"/>
                <a:ext cx="714441" cy="692394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750" dirty="0">
                    <a:latin typeface="Calibri" charset="0"/>
                    <a:ea typeface="Calibri" charset="0"/>
                    <a:cs typeface="Calibri" charset="0"/>
                  </a:rPr>
                  <a:t>2b. Reference Scenario Selection</a:t>
                </a:r>
                <a:endParaRPr lang="en-US" sz="75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cxnSp>
            <p:nvCxnSpPr>
              <p:cNvPr id="21" name="Straight Arrow Connector 20"/>
              <p:cNvCxnSpPr/>
              <p:nvPr/>
            </p:nvCxnSpPr>
            <p:spPr>
              <a:xfrm>
                <a:off x="1301566" y="5536485"/>
                <a:ext cx="0" cy="31181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" name="Group 21"/>
              <p:cNvGrpSpPr/>
              <p:nvPr/>
            </p:nvGrpSpPr>
            <p:grpSpPr>
              <a:xfrm>
                <a:off x="988748" y="6845567"/>
                <a:ext cx="2086273" cy="510622"/>
                <a:chOff x="1001746" y="7207615"/>
                <a:chExt cx="2086273" cy="510622"/>
              </a:xfrm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1111544" y="7207615"/>
                  <a:ext cx="1976475" cy="402384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750" dirty="0">
                      <a:solidFill>
                        <a:schemeClr val="bg1">
                          <a:lumMod val="50000"/>
                        </a:schemeClr>
                      </a:solidFill>
                      <a:latin typeface="Calibri" charset="0"/>
                      <a:ea typeface="Calibri" charset="0"/>
                      <a:cs typeface="Calibri" charset="0"/>
                    </a:rPr>
                    <a:t>3. </a:t>
                  </a:r>
                  <a:r>
                    <a:rPr lang="en-US" sz="750" dirty="0">
                      <a:solidFill>
                        <a:schemeClr val="bg1">
                          <a:lumMod val="50000"/>
                        </a:schemeClr>
                      </a:solidFill>
                      <a:latin typeface="Calibri" charset="0"/>
                      <a:ea typeface="Calibri" charset="0"/>
                      <a:cs typeface="Calibri" charset="0"/>
                    </a:rPr>
                    <a:t>Computational Experimentation</a:t>
                  </a:r>
                  <a:endParaRPr lang="en-US" sz="750" dirty="0">
                    <a:solidFill>
                      <a:schemeClr val="bg1">
                        <a:lumMod val="50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1053941" y="7255789"/>
                  <a:ext cx="1976400" cy="403013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750" dirty="0">
                      <a:solidFill>
                        <a:schemeClr val="bg1">
                          <a:lumMod val="50000"/>
                        </a:schemeClr>
                      </a:solidFill>
                      <a:latin typeface="Calibri" charset="0"/>
                      <a:ea typeface="Calibri" charset="0"/>
                      <a:cs typeface="Calibri" charset="0"/>
                    </a:rPr>
                    <a:t>3. </a:t>
                  </a:r>
                  <a:r>
                    <a:rPr lang="en-US" sz="750" dirty="0">
                      <a:solidFill>
                        <a:schemeClr val="bg1">
                          <a:lumMod val="50000"/>
                        </a:schemeClr>
                      </a:solidFill>
                      <a:latin typeface="Calibri" charset="0"/>
                      <a:ea typeface="Calibri" charset="0"/>
                      <a:cs typeface="Calibri" charset="0"/>
                    </a:rPr>
                    <a:t>Computational Experimentation</a:t>
                  </a:r>
                  <a:endParaRPr lang="en-US" sz="750" dirty="0">
                    <a:solidFill>
                      <a:schemeClr val="bg1">
                        <a:lumMod val="50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1001746" y="7306248"/>
                  <a:ext cx="1976400" cy="411989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750" dirty="0">
                      <a:solidFill>
                        <a:schemeClr val="tx1"/>
                      </a:solidFill>
                      <a:latin typeface="Calibri" charset="0"/>
                      <a:ea typeface="Calibri" charset="0"/>
                      <a:cs typeface="Calibri" charset="0"/>
                    </a:rPr>
                    <a:t>3. </a:t>
                  </a:r>
                  <a:r>
                    <a:rPr lang="en-US" sz="750" dirty="0">
                      <a:solidFill>
                        <a:schemeClr val="tx1"/>
                      </a:solidFill>
                      <a:latin typeface="Calibri" charset="0"/>
                      <a:ea typeface="Calibri" charset="0"/>
                      <a:cs typeface="Calibri" charset="0"/>
                    </a:rPr>
                    <a:t>Uncertainty Analysis</a:t>
                  </a:r>
                  <a:endParaRPr lang="en-US" sz="75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p:grpSp>
          <p:cxnSp>
            <p:nvCxnSpPr>
              <p:cNvPr id="23" name="Straight Arrow Connector 22"/>
              <p:cNvCxnSpPr/>
              <p:nvPr/>
            </p:nvCxnSpPr>
            <p:spPr>
              <a:xfrm>
                <a:off x="2435452" y="6536253"/>
                <a:ext cx="607" cy="3070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>
                <a:off x="1976948" y="7356188"/>
                <a:ext cx="0" cy="3060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" name="Group 24"/>
              <p:cNvGrpSpPr/>
              <p:nvPr/>
            </p:nvGrpSpPr>
            <p:grpSpPr>
              <a:xfrm>
                <a:off x="1917011" y="5842758"/>
                <a:ext cx="1158010" cy="693495"/>
                <a:chOff x="2034344" y="5788256"/>
                <a:chExt cx="1158010" cy="693495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2161450" y="5788256"/>
                  <a:ext cx="1030904" cy="593482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750" dirty="0">
                      <a:latin typeface="Calibri" charset="0"/>
                      <a:ea typeface="Calibri" charset="0"/>
                      <a:cs typeface="Calibri" charset="0"/>
                    </a:rPr>
                    <a:t>2b. Policy Alternative Determination</a:t>
                  </a:r>
                  <a:endParaRPr lang="en-US" sz="750" dirty="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2094909" y="5844486"/>
                  <a:ext cx="1036880" cy="587711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750" dirty="0">
                      <a:latin typeface="Calibri" charset="0"/>
                      <a:ea typeface="Calibri" charset="0"/>
                      <a:cs typeface="Calibri" charset="0"/>
                    </a:rPr>
                    <a:t>2b. Policy Alternative </a:t>
                  </a:r>
                  <a:r>
                    <a:rPr lang="en-US" sz="750" dirty="0" err="1">
                      <a:latin typeface="Calibri" charset="0"/>
                      <a:ea typeface="Calibri" charset="0"/>
                      <a:cs typeface="Calibri" charset="0"/>
                    </a:rPr>
                    <a:t>Determinationç</a:t>
                  </a:r>
                  <a:endParaRPr lang="en-US" sz="750" dirty="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2034344" y="5902036"/>
                  <a:ext cx="1036881" cy="579715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750" dirty="0">
                      <a:latin typeface="Calibri" charset="0"/>
                      <a:ea typeface="Calibri" charset="0"/>
                      <a:cs typeface="Calibri" charset="0"/>
                    </a:rPr>
                    <a:t>2c. Policy Alternative Determination</a:t>
                  </a:r>
                  <a:endParaRPr lang="en-US" sz="750" dirty="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p:grpSp>
          <p:cxnSp>
            <p:nvCxnSpPr>
              <p:cNvPr id="26" name="Straight Arrow Connector 25"/>
              <p:cNvCxnSpPr>
                <a:stCxn id="20" idx="3"/>
              </p:cNvCxnSpPr>
              <p:nvPr/>
            </p:nvCxnSpPr>
            <p:spPr>
              <a:xfrm>
                <a:off x="1704622" y="6190057"/>
                <a:ext cx="21349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/>
              <p:cNvSpPr/>
              <p:nvPr/>
            </p:nvSpPr>
            <p:spPr>
              <a:xfrm>
                <a:off x="988751" y="4215909"/>
                <a:ext cx="2086270" cy="510622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75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1. Model Specification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988751" y="5025863"/>
                <a:ext cx="2086270" cy="510622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75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2a. MORDM to determine weaknesses in identified policies through Scenario Discovery</a:t>
                </a:r>
                <a:endParaRPr lang="en-US" sz="75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cxnSp>
            <p:nvCxnSpPr>
              <p:cNvPr id="29" name="Straight Arrow Connector 28"/>
              <p:cNvCxnSpPr/>
              <p:nvPr/>
            </p:nvCxnSpPr>
            <p:spPr>
              <a:xfrm>
                <a:off x="2031886" y="4726531"/>
                <a:ext cx="0" cy="29933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>
              <a:xfrm>
                <a:off x="975750" y="7660657"/>
                <a:ext cx="2086273" cy="510622"/>
                <a:chOff x="1001746" y="7207615"/>
                <a:chExt cx="2086273" cy="510622"/>
              </a:xfrm>
            </p:grpSpPr>
            <p:sp>
              <p:nvSpPr>
                <p:cNvPr id="31" name="Rectangle 30"/>
                <p:cNvSpPr/>
                <p:nvPr/>
              </p:nvSpPr>
              <p:spPr>
                <a:xfrm>
                  <a:off x="1111544" y="7207615"/>
                  <a:ext cx="1976475" cy="402384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750" dirty="0">
                      <a:solidFill>
                        <a:schemeClr val="bg1">
                          <a:lumMod val="50000"/>
                        </a:schemeClr>
                      </a:solidFill>
                      <a:latin typeface="Calibri" charset="0"/>
                      <a:ea typeface="Calibri" charset="0"/>
                      <a:cs typeface="Calibri" charset="0"/>
                    </a:rPr>
                    <a:t>3. </a:t>
                  </a:r>
                  <a:r>
                    <a:rPr lang="en-US" sz="750" dirty="0">
                      <a:solidFill>
                        <a:schemeClr val="bg1">
                          <a:lumMod val="50000"/>
                        </a:schemeClr>
                      </a:solidFill>
                      <a:latin typeface="Calibri" charset="0"/>
                      <a:ea typeface="Calibri" charset="0"/>
                      <a:cs typeface="Calibri" charset="0"/>
                    </a:rPr>
                    <a:t>Computational Experimentation</a:t>
                  </a:r>
                  <a:endParaRPr lang="en-US" sz="750" dirty="0">
                    <a:solidFill>
                      <a:schemeClr val="bg1">
                        <a:lumMod val="50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1053941" y="7255789"/>
                  <a:ext cx="1976400" cy="403013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750" dirty="0">
                      <a:solidFill>
                        <a:schemeClr val="bg1">
                          <a:lumMod val="50000"/>
                        </a:schemeClr>
                      </a:solidFill>
                      <a:latin typeface="Calibri" charset="0"/>
                      <a:ea typeface="Calibri" charset="0"/>
                      <a:cs typeface="Calibri" charset="0"/>
                    </a:rPr>
                    <a:t>3. </a:t>
                  </a:r>
                  <a:r>
                    <a:rPr lang="en-US" sz="750" dirty="0">
                      <a:solidFill>
                        <a:schemeClr val="bg1">
                          <a:lumMod val="50000"/>
                        </a:schemeClr>
                      </a:solidFill>
                      <a:latin typeface="Calibri" charset="0"/>
                      <a:ea typeface="Calibri" charset="0"/>
                      <a:cs typeface="Calibri" charset="0"/>
                    </a:rPr>
                    <a:t>Computational Experimentation</a:t>
                  </a:r>
                  <a:endParaRPr lang="en-US" sz="750" dirty="0">
                    <a:solidFill>
                      <a:schemeClr val="bg1">
                        <a:lumMod val="50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1001746" y="7306248"/>
                  <a:ext cx="1976400" cy="411989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750" dirty="0">
                      <a:solidFill>
                        <a:schemeClr val="tx1"/>
                      </a:solidFill>
                      <a:latin typeface="Calibri" charset="0"/>
                      <a:ea typeface="Calibri" charset="0"/>
                      <a:cs typeface="Calibri" charset="0"/>
                    </a:rPr>
                    <a:t>4. Scenario Discovery</a:t>
                  </a:r>
                  <a:endParaRPr lang="en-US" sz="75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p:grpSp>
        </p:grpSp>
        <p:cxnSp>
          <p:nvCxnSpPr>
            <p:cNvPr id="19" name="Straight Arrow Connector 447"/>
            <p:cNvCxnSpPr/>
            <p:nvPr/>
          </p:nvCxnSpPr>
          <p:spPr>
            <a:xfrm flipV="1">
              <a:off x="5608106" y="1278081"/>
              <a:ext cx="12998" cy="3390629"/>
            </a:xfrm>
            <a:prstGeom prst="bentConnector3">
              <a:avLst>
                <a:gd name="adj1" fmla="val 1858732"/>
              </a:avLst>
            </a:prstGeom>
            <a:ln w="19050">
              <a:solidFill>
                <a:schemeClr val="tx1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84819" y="205979"/>
            <a:ext cx="4567357" cy="857250"/>
          </a:xfrm>
        </p:spPr>
        <p:txBody>
          <a:bodyPr/>
          <a:lstStyle/>
          <a:p>
            <a:r>
              <a:rPr lang="en-US"/>
              <a:t>Multi-Scenario MORDM</a:t>
            </a:r>
          </a:p>
        </p:txBody>
      </p:sp>
    </p:spTree>
    <p:extLst>
      <p:ext uri="{BB962C8B-B14F-4D97-AF65-F5344CB8AC3E}">
        <p14:creationId xmlns:p14="http://schemas.microsoft.com/office/powerpoint/2010/main" val="169200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3346" y="0"/>
            <a:ext cx="972404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190465" y="1543050"/>
            <a:ext cx="4461713" cy="2614592"/>
          </a:xfrm>
        </p:spPr>
        <p:txBody>
          <a:bodyPr/>
          <a:lstStyle/>
          <a:p>
            <a:r>
              <a:rPr lang="en-US" dirty="0" smtClean="0"/>
              <a:t>The search phase now selects policy alternatives based on robustness</a:t>
            </a:r>
          </a:p>
          <a:p>
            <a:endParaRPr lang="en-US" dirty="0" smtClean="0"/>
          </a:p>
          <a:p>
            <a:r>
              <a:rPr lang="en-US" dirty="0" smtClean="0"/>
              <a:t>Fitness determined by testing each alternative on a static set of 50 scenarios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31747" y="1295010"/>
            <a:ext cx="1565055" cy="2216298"/>
            <a:chOff x="3774866" y="4214274"/>
            <a:chExt cx="2086740" cy="2955064"/>
          </a:xfrm>
        </p:grpSpPr>
        <p:sp>
          <p:nvSpPr>
            <p:cNvPr id="18" name="Rectangle 17"/>
            <p:cNvSpPr/>
            <p:nvPr/>
          </p:nvSpPr>
          <p:spPr>
            <a:xfrm>
              <a:off x="3774868" y="4214274"/>
              <a:ext cx="2086270" cy="51062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5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1. Model Specification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774867" y="5026618"/>
              <a:ext cx="2086270" cy="51062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4763" algn="ctr"/>
              <a:r>
                <a:rPr lang="en-US" sz="75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2. Policy Alternative </a:t>
              </a:r>
              <a:r>
                <a:rPr lang="en-US" sz="75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Determination, using an MOEA with robustness considerations and multiple scenarios</a:t>
              </a:r>
              <a:endParaRPr lang="en-US" sz="75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4818002" y="4724896"/>
              <a:ext cx="1" cy="30172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3774866" y="5838962"/>
              <a:ext cx="2086270" cy="51062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5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3. </a:t>
              </a:r>
              <a:r>
                <a:rPr lang="en-US" sz="75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Uncertainty Analysis</a:t>
              </a:r>
              <a:endParaRPr lang="en-US" sz="75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>
              <a:off x="4818001" y="5537240"/>
              <a:ext cx="1" cy="30172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3775336" y="6658716"/>
              <a:ext cx="2086270" cy="51062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5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4. Scenario Discovery</a:t>
              </a:r>
              <a:endParaRPr lang="en-US" sz="75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4818001" y="6349584"/>
              <a:ext cx="470" cy="3091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447"/>
            <p:cNvCxnSpPr/>
            <p:nvPr/>
          </p:nvCxnSpPr>
          <p:spPr>
            <a:xfrm flipH="1" flipV="1">
              <a:off x="5861138" y="4469585"/>
              <a:ext cx="468" cy="2444442"/>
            </a:xfrm>
            <a:prstGeom prst="bentConnector3">
              <a:avLst>
                <a:gd name="adj1" fmla="val -48846154"/>
              </a:avLst>
            </a:prstGeom>
            <a:ln w="19050">
              <a:solidFill>
                <a:schemeClr val="tx1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84645" y="205979"/>
            <a:ext cx="4567532" cy="857250"/>
          </a:xfrm>
        </p:spPr>
        <p:txBody>
          <a:bodyPr>
            <a:normAutofit fontScale="90000"/>
          </a:bodyPr>
          <a:lstStyle/>
          <a:p>
            <a:r>
              <a:rPr lang="en-US" sz="2800"/>
              <a:t>Multi-Objective Robust Optimization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8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/>
          <p:cNvSpPr/>
          <p:nvPr/>
        </p:nvSpPr>
        <p:spPr>
          <a:xfrm>
            <a:off x="4825358" y="1425429"/>
            <a:ext cx="1564703" cy="38070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5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1. Model Specification</a:t>
            </a:r>
          </a:p>
        </p:txBody>
      </p:sp>
      <p:sp>
        <p:nvSpPr>
          <p:cNvPr id="88" name="Rectangle 87"/>
          <p:cNvSpPr/>
          <p:nvPr/>
        </p:nvSpPr>
        <p:spPr>
          <a:xfrm>
            <a:off x="4825357" y="2034788"/>
            <a:ext cx="1564703" cy="38070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763" algn="ctr"/>
            <a:r>
              <a:rPr lang="en-US" sz="75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2. Policy Alternative </a:t>
            </a:r>
            <a:r>
              <a:rPr lang="en-US" sz="75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Determination, using an MOEA with robustness considerations and multiple scenarios</a:t>
            </a:r>
            <a:endParaRPr lang="en-US" sz="75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89" name="Straight Arrow Connector 88"/>
          <p:cNvCxnSpPr/>
          <p:nvPr/>
        </p:nvCxnSpPr>
        <p:spPr>
          <a:xfrm flipH="1">
            <a:off x="5607709" y="1808395"/>
            <a:ext cx="1" cy="22629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4825357" y="2646428"/>
            <a:ext cx="1564703" cy="38070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5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3. </a:t>
            </a:r>
            <a:r>
              <a:rPr lang="en-US" sz="75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Uncertainty Analysis</a:t>
            </a:r>
            <a:endParaRPr lang="en-US" sz="75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91" name="Straight Arrow Connector 90"/>
          <p:cNvCxnSpPr/>
          <p:nvPr/>
        </p:nvCxnSpPr>
        <p:spPr>
          <a:xfrm flipH="1">
            <a:off x="5607708" y="2417653"/>
            <a:ext cx="1" cy="22629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4825709" y="3253897"/>
            <a:ext cx="1564703" cy="38296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5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4. Scenario Discovery</a:t>
            </a:r>
            <a:endParaRPr lang="en-US" sz="75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5607708" y="3026912"/>
            <a:ext cx="353" cy="23184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447"/>
          <p:cNvCxnSpPr/>
          <p:nvPr/>
        </p:nvCxnSpPr>
        <p:spPr>
          <a:xfrm flipH="1" flipV="1">
            <a:off x="6390061" y="1616912"/>
            <a:ext cx="351" cy="1833332"/>
          </a:xfrm>
          <a:prstGeom prst="bentConnector3">
            <a:avLst>
              <a:gd name="adj1" fmla="val -48846154"/>
            </a:avLst>
          </a:prstGeom>
          <a:ln w="1905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2642803" y="2381213"/>
            <a:ext cx="535831" cy="51929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50" dirty="0">
                <a:latin typeface="Calibri" charset="0"/>
                <a:ea typeface="Calibri" charset="0"/>
                <a:cs typeface="Calibri" charset="0"/>
              </a:rPr>
              <a:t>2b. Reference Scenario Selection</a:t>
            </a:r>
            <a:endParaRPr lang="en-US" sz="750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2876342" y="2150682"/>
            <a:ext cx="0" cy="23386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2724077" y="3132494"/>
            <a:ext cx="1482356" cy="30178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3. 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Computational Experimentation</a:t>
            </a:r>
            <a:endParaRPr lang="en-US" sz="750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2680874" y="3168624"/>
            <a:ext cx="1482300" cy="30226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3. 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Computational Experimentation</a:t>
            </a:r>
            <a:endParaRPr lang="en-US" sz="750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2641728" y="3206469"/>
            <a:ext cx="1482300" cy="30899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5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3. </a:t>
            </a:r>
            <a:r>
              <a:rPr lang="en-US" sz="75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Uncertainty Analysis</a:t>
            </a:r>
            <a:endParaRPr lang="en-US" sz="75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3726757" y="2900509"/>
            <a:ext cx="455" cy="23028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3382878" y="3515459"/>
            <a:ext cx="0" cy="2295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/>
          <p:cNvSpPr/>
          <p:nvPr/>
        </p:nvSpPr>
        <p:spPr>
          <a:xfrm>
            <a:off x="3433255" y="2380387"/>
            <a:ext cx="773178" cy="44511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50" dirty="0">
                <a:latin typeface="Calibri" charset="0"/>
                <a:ea typeface="Calibri" charset="0"/>
                <a:cs typeface="Calibri" charset="0"/>
              </a:rPr>
              <a:t>2b. Policy Alternative Determination</a:t>
            </a:r>
            <a:endParaRPr lang="en-US" sz="75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3383349" y="2422560"/>
            <a:ext cx="777660" cy="440783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50" dirty="0">
                <a:latin typeface="Calibri" charset="0"/>
                <a:ea typeface="Calibri" charset="0"/>
                <a:cs typeface="Calibri" charset="0"/>
              </a:rPr>
              <a:t>2b. Policy Alternative </a:t>
            </a:r>
            <a:r>
              <a:rPr lang="en-US" sz="750" dirty="0" err="1">
                <a:latin typeface="Calibri" charset="0"/>
                <a:ea typeface="Calibri" charset="0"/>
                <a:cs typeface="Calibri" charset="0"/>
              </a:rPr>
              <a:t>Determinationç</a:t>
            </a:r>
            <a:endParaRPr lang="en-US" sz="75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3337926" y="2465722"/>
            <a:ext cx="777661" cy="434786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50" dirty="0">
                <a:latin typeface="Calibri" charset="0"/>
                <a:ea typeface="Calibri" charset="0"/>
                <a:cs typeface="Calibri" charset="0"/>
              </a:rPr>
              <a:t>2c. Policy Alternative Determination</a:t>
            </a:r>
            <a:endParaRPr lang="en-US" sz="750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04" name="Straight Arrow Connector 103"/>
          <p:cNvCxnSpPr>
            <a:stCxn id="113" idx="3"/>
          </p:cNvCxnSpPr>
          <p:nvPr/>
        </p:nvCxnSpPr>
        <p:spPr>
          <a:xfrm>
            <a:off x="3178633" y="2640861"/>
            <a:ext cx="16011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2641730" y="1160250"/>
            <a:ext cx="1564703" cy="38296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5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1. Model Specification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2641730" y="1767715"/>
            <a:ext cx="1564703" cy="38296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5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2a. MORDM to determine weaknesses in identified policies through Scenario Discovery</a:t>
            </a:r>
            <a:endParaRPr lang="en-US" sz="75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07" name="Straight Arrow Connector 106"/>
          <p:cNvCxnSpPr/>
          <p:nvPr/>
        </p:nvCxnSpPr>
        <p:spPr>
          <a:xfrm>
            <a:off x="3424082" y="1543217"/>
            <a:ext cx="0" cy="224499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/>
          <p:cNvSpPr/>
          <p:nvPr/>
        </p:nvSpPr>
        <p:spPr>
          <a:xfrm>
            <a:off x="2714329" y="3743811"/>
            <a:ext cx="1482356" cy="30178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3. 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Computational Experimentation</a:t>
            </a:r>
            <a:endParaRPr lang="en-US" sz="750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2671126" y="3779942"/>
            <a:ext cx="1482300" cy="30226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3. 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Computational Experimentation</a:t>
            </a:r>
            <a:endParaRPr lang="en-US" sz="750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2631980" y="3817786"/>
            <a:ext cx="1482300" cy="308992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5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4. Scenario Discovery</a:t>
            </a:r>
            <a:endParaRPr lang="en-US" sz="75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97" name="Straight Arrow Connector 447"/>
          <p:cNvCxnSpPr/>
          <p:nvPr/>
        </p:nvCxnSpPr>
        <p:spPr>
          <a:xfrm flipV="1">
            <a:off x="4196684" y="1351734"/>
            <a:ext cx="9749" cy="2542972"/>
          </a:xfrm>
          <a:prstGeom prst="bentConnector3">
            <a:avLst>
              <a:gd name="adj1" fmla="val 1858732"/>
            </a:avLst>
          </a:prstGeom>
          <a:ln w="1905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/>
          <p:cNvSpPr/>
          <p:nvPr/>
        </p:nvSpPr>
        <p:spPr>
          <a:xfrm>
            <a:off x="375334" y="1423548"/>
            <a:ext cx="1564703" cy="38016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5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1. Model Specification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375334" y="2033937"/>
            <a:ext cx="1564703" cy="37903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5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2. Policy Alternative </a:t>
            </a:r>
            <a:r>
              <a:rPr lang="en-US" sz="75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Determination, using an MOEA with a single</a:t>
            </a:r>
          </a:p>
          <a:p>
            <a:pPr algn="ctr"/>
            <a:r>
              <a:rPr lang="en-US" sz="75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reference scenario</a:t>
            </a:r>
            <a:endParaRPr lang="en-US" sz="75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39" name="Straight Arrow Connector 138"/>
          <p:cNvCxnSpPr/>
          <p:nvPr/>
        </p:nvCxnSpPr>
        <p:spPr>
          <a:xfrm>
            <a:off x="1157685" y="1803709"/>
            <a:ext cx="0" cy="23022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angle 139"/>
          <p:cNvSpPr/>
          <p:nvPr/>
        </p:nvSpPr>
        <p:spPr>
          <a:xfrm>
            <a:off x="375334" y="2643195"/>
            <a:ext cx="1564703" cy="3790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5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3. Uncertainty Analysis</a:t>
            </a:r>
            <a:endParaRPr lang="en-US" sz="75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41" name="Straight Arrow Connector 140"/>
          <p:cNvCxnSpPr/>
          <p:nvPr/>
        </p:nvCxnSpPr>
        <p:spPr>
          <a:xfrm>
            <a:off x="1157685" y="2412967"/>
            <a:ext cx="0" cy="23022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/>
          <p:cNvSpPr/>
          <p:nvPr/>
        </p:nvSpPr>
        <p:spPr>
          <a:xfrm>
            <a:off x="375686" y="3251180"/>
            <a:ext cx="1564703" cy="379030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5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4. Scenario Discovery</a:t>
            </a:r>
            <a:endParaRPr lang="en-US" sz="75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43" name="Straight Arrow Connector 142"/>
          <p:cNvCxnSpPr/>
          <p:nvPr/>
        </p:nvCxnSpPr>
        <p:spPr>
          <a:xfrm>
            <a:off x="1157685" y="3022224"/>
            <a:ext cx="353" cy="22895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447"/>
          <p:cNvCxnSpPr/>
          <p:nvPr/>
        </p:nvCxnSpPr>
        <p:spPr>
          <a:xfrm flipH="1" flipV="1">
            <a:off x="1940036" y="1613628"/>
            <a:ext cx="353" cy="1827067"/>
          </a:xfrm>
          <a:prstGeom prst="bentConnector3">
            <a:avLst>
              <a:gd name="adj1" fmla="val -48638298"/>
            </a:avLst>
          </a:prstGeom>
          <a:ln w="1905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0558" y="1065774"/>
            <a:ext cx="15549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MORDM</a:t>
            </a:r>
            <a:endParaRPr lang="en-US" sz="1500" dirty="0"/>
          </a:p>
        </p:txBody>
      </p:sp>
      <p:sp>
        <p:nvSpPr>
          <p:cNvPr id="51" name="TextBox 50"/>
          <p:cNvSpPr txBox="1"/>
          <p:nvPr/>
        </p:nvSpPr>
        <p:spPr>
          <a:xfrm>
            <a:off x="4825594" y="1077991"/>
            <a:ext cx="15549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MORO</a:t>
            </a:r>
            <a:endParaRPr lang="en-US" sz="1500" dirty="0"/>
          </a:p>
        </p:txBody>
      </p:sp>
      <p:sp>
        <p:nvSpPr>
          <p:cNvPr id="61" name="TextBox 60"/>
          <p:cNvSpPr txBox="1"/>
          <p:nvPr/>
        </p:nvSpPr>
        <p:spPr>
          <a:xfrm>
            <a:off x="2377697" y="810549"/>
            <a:ext cx="2088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Multi Scenario-MORDM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42781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1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10" dur="1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13" dur="1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1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16" dur="1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1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19" dur="1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1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22" dur="1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1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25" dur="1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1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28" dur="1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1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31" dur="1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1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34" dur="1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37" dur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1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40" dur="1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1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43" dur="1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1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46" dur="1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1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49" dur="1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1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52" dur="1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1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55" dur="1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1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58" dur="1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1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1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1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1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1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1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1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" dur="1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7C00"/>
                                      </p:to>
                                    </p:animClr>
                                    <p:set>
                                      <p:cBhvr>
                                        <p:cTn id="77" dur="1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" dur="1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7C00"/>
                                      </p:to>
                                    </p:animClr>
                                    <p:set>
                                      <p:cBhvr>
                                        <p:cTn id="80" dur="1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1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033CC"/>
                                      </p:to>
                                    </p:animClr>
                                    <p:set>
                                      <p:cBhvr>
                                        <p:cTn id="83" dur="1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1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033CC"/>
                                      </p:to>
                                    </p:animClr>
                                    <p:set>
                                      <p:cBhvr>
                                        <p:cTn id="86" dur="1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8" dur="1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033CC"/>
                                      </p:to>
                                    </p:animClr>
                                    <p:set>
                                      <p:cBhvr>
                                        <p:cTn id="89" dur="1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1" dur="1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033CC"/>
                                      </p:to>
                                    </p:animClr>
                                    <p:set>
                                      <p:cBhvr>
                                        <p:cTn id="92" dur="1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1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033CC"/>
                                      </p:to>
                                    </p:animClr>
                                    <p:set>
                                      <p:cBhvr>
                                        <p:cTn id="95" dur="1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7" dur="1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033CC"/>
                                      </p:to>
                                    </p:animClr>
                                    <p:set>
                                      <p:cBhvr>
                                        <p:cTn id="98" dur="1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0" dur="1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CD85"/>
                                      </p:to>
                                    </p:animClr>
                                    <p:set>
                                      <p:cBhvr>
                                        <p:cTn id="101" dur="1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" dur="1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CD85"/>
                                      </p:to>
                                    </p:animClr>
                                    <p:set>
                                      <p:cBhvr>
                                        <p:cTn id="104" dur="1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1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883FF"/>
                                      </p:to>
                                    </p:animClr>
                                    <p:set>
                                      <p:cBhvr>
                                        <p:cTn id="107" dur="1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9" dur="1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883FF"/>
                                      </p:to>
                                    </p:animClr>
                                    <p:set>
                                      <p:cBhvr>
                                        <p:cTn id="110" dur="1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2" dur="1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883FF"/>
                                      </p:to>
                                    </p:animClr>
                                    <p:set>
                                      <p:cBhvr>
                                        <p:cTn id="113" dur="1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1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883FF"/>
                                      </p:to>
                                    </p:animClr>
                                    <p:set>
                                      <p:cBhvr>
                                        <p:cTn id="116" dur="1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1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883FF"/>
                                      </p:to>
                                    </p:animClr>
                                    <p:set>
                                      <p:cBhvr>
                                        <p:cTn id="119" dur="1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1" dur="1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883FF"/>
                                      </p:to>
                                    </p:animClr>
                                    <p:set>
                                      <p:cBhvr>
                                        <p:cTn id="122" dur="1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4" dur="1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90" grpId="0" animBg="1"/>
      <p:bldP spid="92" grpId="0" animBg="1"/>
      <p:bldP spid="117" grpId="0" animBg="1"/>
      <p:bldP spid="105" grpId="0" animBg="1"/>
      <p:bldP spid="111" grpId="0" animBg="1"/>
      <p:bldP spid="137" grpId="0" animBg="1"/>
      <p:bldP spid="140" grpId="0" animBg="1"/>
      <p:bldP spid="14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Lake Problem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595531" y="1904551"/>
            <a:ext cx="4783446" cy="1585103"/>
            <a:chOff x="1524330" y="3281856"/>
            <a:chExt cx="4317755" cy="143078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5197" y="3983301"/>
              <a:ext cx="1466074" cy="72934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330" y="3485007"/>
              <a:ext cx="1010991" cy="994410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>
              <a:off x="3962811" y="3292679"/>
              <a:ext cx="0" cy="635508"/>
            </a:xfrm>
            <a:prstGeom prst="straightConnector1">
              <a:avLst/>
            </a:prstGeom>
            <a:ln w="50800" cap="rnd">
              <a:solidFill>
                <a:schemeClr val="bg1">
                  <a:lumMod val="50000"/>
                </a:schemeClr>
              </a:solidFill>
              <a:prstDash val="sys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2677171" y="4265432"/>
              <a:ext cx="682021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5062873" y="4389120"/>
              <a:ext cx="779212" cy="0"/>
            </a:xfrm>
            <a:prstGeom prst="straightConnector1">
              <a:avLst/>
            </a:prstGeom>
            <a:ln w="50800" cap="rnd">
              <a:solidFill>
                <a:schemeClr val="bg1">
                  <a:lumMod val="50000"/>
                </a:schemeClr>
              </a:solidFill>
              <a:prstDash val="sys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454206" y="3605022"/>
              <a:ext cx="929051" cy="333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Lato" charset="0"/>
                  <a:ea typeface="Lato" charset="0"/>
                  <a:cs typeface="Lato" charset="0"/>
                </a:rPr>
                <a:t>Anthropogenic Pollution</a:t>
              </a:r>
              <a:endParaRPr lang="en-US" sz="900" dirty="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051024" y="3281856"/>
              <a:ext cx="798307" cy="458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Lato" charset="0"/>
                  <a:ea typeface="Lato" charset="0"/>
                  <a:cs typeface="Lato" charset="0"/>
                </a:rPr>
                <a:t>Natural Pollution Inflows</a:t>
              </a:r>
              <a:endParaRPr lang="en-US" sz="900" dirty="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931271" y="3659046"/>
              <a:ext cx="823486" cy="458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Lato" charset="0"/>
                  <a:ea typeface="Lato" charset="0"/>
                  <a:cs typeface="Lato" charset="0"/>
                </a:rPr>
                <a:t>Natural </a:t>
              </a:r>
            </a:p>
            <a:p>
              <a:pPr algn="ctr"/>
              <a:r>
                <a:rPr lang="en-US" sz="900" dirty="0">
                  <a:latin typeface="Lato" charset="0"/>
                  <a:ea typeface="Lato" charset="0"/>
                  <a:cs typeface="Lato" charset="0"/>
                </a:rPr>
                <a:t>Pollution</a:t>
              </a:r>
            </a:p>
            <a:p>
              <a:pPr algn="ctr"/>
              <a:r>
                <a:rPr lang="en-US" sz="900" dirty="0">
                  <a:latin typeface="Lato" charset="0"/>
                  <a:ea typeface="Lato" charset="0"/>
                  <a:cs typeface="Lato" charset="0"/>
                </a:rPr>
                <a:t>Outflows</a:t>
              </a:r>
              <a:endParaRPr lang="en-US" sz="900" dirty="0">
                <a:latin typeface="Lato" charset="0"/>
                <a:ea typeface="Lato" charset="0"/>
                <a:cs typeface="Lat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809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Lake Problem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2030" y="4947292"/>
            <a:ext cx="5675971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 dirty="0"/>
              <a:t>Quinn, J. D., </a:t>
            </a:r>
            <a:r>
              <a:rPr lang="en-US" sz="675" dirty="0"/>
              <a:t>P. M. Reed, and K. Keller. 2015. </a:t>
            </a:r>
            <a:r>
              <a:rPr lang="de-DE" sz="675" dirty="0">
                <a:hlinkClick r:id="rId3"/>
              </a:rPr>
              <a:t>http</a:t>
            </a:r>
            <a:r>
              <a:rPr lang="de-DE" sz="675" dirty="0">
                <a:hlinkClick r:id="rId3"/>
              </a:rPr>
              <a:t>://doi.org/10.1016/j.envsoft.2017.02.017</a:t>
            </a:r>
            <a:r>
              <a:rPr lang="de-DE" sz="675" dirty="0"/>
              <a:t> </a:t>
            </a:r>
            <a:endParaRPr lang="de-DE" sz="675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788" y="1638209"/>
            <a:ext cx="5375389" cy="251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4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Lake </a:t>
            </a:r>
            <a:r>
              <a:rPr lang="en-US" dirty="0" smtClean="0"/>
              <a:t>Problem: Specification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466421" y="2383335"/>
            <a:ext cx="1320321" cy="1410402"/>
          </a:xfrm>
          <a:prstGeom prst="rect">
            <a:avLst/>
          </a:prstGeom>
          <a:noFill/>
          <a:ln>
            <a:solidFill>
              <a:srgbClr val="1D1C7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Lato" charset="0"/>
                <a:ea typeface="Lato" charset="0"/>
                <a:cs typeface="Lato" charset="0"/>
              </a:rPr>
              <a:t>System </a:t>
            </a:r>
          </a:p>
          <a:p>
            <a:pPr algn="ctr"/>
            <a:r>
              <a:rPr lang="en-US" sz="1200" dirty="0">
                <a:latin typeface="Lato" charset="0"/>
                <a:ea typeface="Lato" charset="0"/>
                <a:cs typeface="Lato" charset="0"/>
              </a:rPr>
              <a:t>Relations</a:t>
            </a:r>
            <a:endParaRPr lang="en-US" sz="1200" dirty="0">
              <a:latin typeface="Lato" charset="0"/>
              <a:ea typeface="Lato" charset="0"/>
              <a:cs typeface="Lato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125123" y="2106558"/>
            <a:ext cx="1459" cy="276778"/>
          </a:xfrm>
          <a:prstGeom prst="straightConnector1">
            <a:avLst/>
          </a:prstGeom>
          <a:ln w="28575">
            <a:solidFill>
              <a:srgbClr val="1D1C7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097389" y="1741055"/>
            <a:ext cx="2055469" cy="3655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Lato" charset="0"/>
                <a:ea typeface="Lato" charset="0"/>
                <a:cs typeface="Lato" charset="0"/>
              </a:rPr>
              <a:t>Policy Levers - Variable</a:t>
            </a:r>
            <a:endParaRPr lang="en-US" sz="12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434853" y="2512732"/>
            <a:ext cx="1701488" cy="11516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450"/>
              </a:spcAft>
            </a:pPr>
            <a:r>
              <a:rPr lang="en-US" sz="1200" dirty="0">
                <a:latin typeface="Lato" charset="0"/>
                <a:ea typeface="Lato" charset="0"/>
                <a:cs typeface="Lato" charset="0"/>
              </a:rPr>
              <a:t>Lake Recycling and Removal Rates</a:t>
            </a:r>
          </a:p>
          <a:p>
            <a:pPr>
              <a:spcAft>
                <a:spcPts val="450"/>
              </a:spcAft>
            </a:pPr>
            <a:r>
              <a:rPr lang="en-US" sz="1200" dirty="0">
                <a:latin typeface="Lato" charset="0"/>
                <a:ea typeface="Lato" charset="0"/>
                <a:cs typeface="Lato" charset="0"/>
              </a:rPr>
              <a:t>Pollution Release Variance</a:t>
            </a:r>
          </a:p>
          <a:p>
            <a:pPr>
              <a:spcAft>
                <a:spcPts val="450"/>
              </a:spcAft>
            </a:pPr>
            <a:r>
              <a:rPr lang="en-US" sz="1200" dirty="0">
                <a:latin typeface="Lato" charset="0"/>
                <a:ea typeface="Lato" charset="0"/>
                <a:cs typeface="Lato" charset="0"/>
              </a:rPr>
              <a:t>Utility Discount Factor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264801" y="2622716"/>
            <a:ext cx="1092753" cy="8928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450"/>
              </a:spcAft>
            </a:pPr>
            <a:r>
              <a:rPr lang="en-US" sz="1200" dirty="0">
                <a:latin typeface="Lato" charset="0"/>
                <a:ea typeface="Lato" charset="0"/>
                <a:cs typeface="Lato" charset="0"/>
              </a:rPr>
              <a:t>Pollution Level</a:t>
            </a:r>
          </a:p>
          <a:p>
            <a:pPr>
              <a:spcAft>
                <a:spcPts val="450"/>
              </a:spcAft>
            </a:pPr>
            <a:r>
              <a:rPr lang="en-US" sz="1200" dirty="0">
                <a:latin typeface="Lato" charset="0"/>
                <a:ea typeface="Lato" charset="0"/>
                <a:cs typeface="Lato" charset="0"/>
              </a:rPr>
              <a:t>Reliability</a:t>
            </a:r>
          </a:p>
          <a:p>
            <a:pPr>
              <a:spcAft>
                <a:spcPts val="450"/>
              </a:spcAft>
            </a:pPr>
            <a:r>
              <a:rPr lang="en-US" sz="1200" dirty="0">
                <a:latin typeface="Lato" charset="0"/>
                <a:ea typeface="Lato" charset="0"/>
                <a:cs typeface="Lato" charset="0"/>
              </a:rPr>
              <a:t>Utility</a:t>
            </a:r>
          </a:p>
          <a:p>
            <a:pPr>
              <a:spcAft>
                <a:spcPts val="450"/>
              </a:spcAft>
            </a:pPr>
            <a:r>
              <a:rPr lang="en-US" sz="1200" dirty="0">
                <a:latin typeface="Lato" charset="0"/>
                <a:ea typeface="Lato" charset="0"/>
                <a:cs typeface="Lato" charset="0"/>
              </a:rPr>
              <a:t>Inertia</a:t>
            </a:r>
            <a:endParaRPr lang="en-US" sz="1200" dirty="0">
              <a:latin typeface="Lato" charset="0"/>
              <a:ea typeface="Lato" charset="0"/>
              <a:cs typeface="Lato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136340" y="3069124"/>
            <a:ext cx="330081" cy="0"/>
          </a:xfrm>
          <a:prstGeom prst="straightConnector1">
            <a:avLst/>
          </a:prstGeom>
          <a:ln w="28575">
            <a:solidFill>
              <a:srgbClr val="1D1C7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4786741" y="3069124"/>
            <a:ext cx="330080" cy="1"/>
          </a:xfrm>
          <a:prstGeom prst="straightConnector1">
            <a:avLst/>
          </a:prstGeom>
          <a:ln w="28575">
            <a:solidFill>
              <a:srgbClr val="1D1C7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ight Bracket 26"/>
          <p:cNvSpPr/>
          <p:nvPr/>
        </p:nvSpPr>
        <p:spPr>
          <a:xfrm>
            <a:off x="2840381" y="2407252"/>
            <a:ext cx="295960" cy="1386485"/>
          </a:xfrm>
          <a:prstGeom prst="rightBracket">
            <a:avLst/>
          </a:prstGeom>
          <a:ln w="28575">
            <a:solidFill>
              <a:srgbClr val="1D1C7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Left Bracket 27"/>
          <p:cNvSpPr/>
          <p:nvPr/>
        </p:nvSpPr>
        <p:spPr>
          <a:xfrm>
            <a:off x="5116821" y="2407252"/>
            <a:ext cx="295960" cy="1386485"/>
          </a:xfrm>
          <a:prstGeom prst="leftBracket">
            <a:avLst/>
          </a:prstGeom>
          <a:ln w="28575">
            <a:solidFill>
              <a:srgbClr val="1D1C7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59536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Lake Problem: Variations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3"/>
          <a:stretch/>
        </p:blipFill>
        <p:spPr>
          <a:xfrm>
            <a:off x="333196" y="1993082"/>
            <a:ext cx="6191609" cy="19491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1320406"/>
            <a:ext cx="6858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/>
              <a:t>Intertemporal</a:t>
            </a:r>
            <a:endParaRPr lang="en-US" sz="2100" b="1"/>
          </a:p>
        </p:txBody>
      </p:sp>
    </p:spTree>
    <p:extLst>
      <p:ext uri="{BB962C8B-B14F-4D97-AF65-F5344CB8AC3E}">
        <p14:creationId xmlns:p14="http://schemas.microsoft.com/office/powerpoint/2010/main" val="169418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sz="2700" dirty="0" smtClean="0"/>
              <a:t>What’s the Big Deal?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700" dirty="0" smtClean="0"/>
              <a:t>Research Goal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700" dirty="0" smtClean="0"/>
              <a:t>Method and Implementation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700" dirty="0" smtClean="0"/>
              <a:t>Results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700" dirty="0" smtClean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51282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3"/>
          <a:stretch/>
        </p:blipFill>
        <p:spPr>
          <a:xfrm>
            <a:off x="2147229" y="1797512"/>
            <a:ext cx="3679135" cy="2556239"/>
          </a:xfr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3"/>
          <a:stretch/>
        </p:blipFill>
        <p:spPr>
          <a:xfrm>
            <a:off x="2147229" y="1797511"/>
            <a:ext cx="3679134" cy="255623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Lake Problem: Variations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4386533" y="2338029"/>
            <a:ext cx="1772728" cy="232913"/>
          </a:xfrm>
          <a:prstGeom prst="straightConnector1">
            <a:avLst/>
          </a:prstGeom>
          <a:ln w="63500" cap="rnd">
            <a:solidFill>
              <a:schemeClr val="accent4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699991" y="2570941"/>
            <a:ext cx="11881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4"/>
                </a:solidFill>
              </a:rPr>
              <a:t>Tipping Point</a:t>
            </a:r>
            <a:endParaRPr lang="en-US" sz="1350" dirty="0">
              <a:solidFill>
                <a:schemeClr val="accent4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0618" y="1231437"/>
            <a:ext cx="56773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/>
              <a:t>Direct Policy Search</a:t>
            </a:r>
            <a:endParaRPr lang="en-US" sz="2100" b="1"/>
          </a:p>
        </p:txBody>
      </p:sp>
    </p:spTree>
    <p:extLst>
      <p:ext uri="{BB962C8B-B14F-4D97-AF65-F5344CB8AC3E}">
        <p14:creationId xmlns:p14="http://schemas.microsoft.com/office/powerpoint/2010/main" val="57918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Lake Problem: Variations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Planned Adaptive DPS</a:t>
            </a:r>
            <a:r>
              <a:rPr lang="en-US" dirty="0" smtClean="0"/>
              <a:t>: Proposed Variation</a:t>
            </a:r>
            <a:endParaRPr lang="en-US" b="1" dirty="0" smtClean="0"/>
          </a:p>
          <a:p>
            <a:pPr lvl="1"/>
            <a:r>
              <a:rPr lang="en-US" dirty="0" smtClean="0"/>
              <a:t>DPS with decisions updated every 10 time steps</a:t>
            </a:r>
          </a:p>
          <a:p>
            <a:pPr lvl="1"/>
            <a:r>
              <a:rPr lang="en-US" dirty="0" smtClean="0"/>
              <a:t>More closely mimics real-world policies</a:t>
            </a:r>
          </a:p>
          <a:p>
            <a:endParaRPr lang="en-US" sz="1575" dirty="0"/>
          </a:p>
          <a:p>
            <a:r>
              <a:rPr lang="en-US" sz="1575" dirty="0"/>
              <a:t>Parameterization based on Quinn et. al (2017)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82030" y="4947292"/>
            <a:ext cx="5675971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 dirty="0"/>
              <a:t>Quinn, J. D., </a:t>
            </a:r>
            <a:r>
              <a:rPr lang="en-US" sz="675" dirty="0"/>
              <a:t>P. M. Reed, and K. Keller. 2015. </a:t>
            </a:r>
            <a:r>
              <a:rPr lang="de-DE" sz="675" dirty="0">
                <a:hlinkClick r:id="rId3"/>
              </a:rPr>
              <a:t>http</a:t>
            </a:r>
            <a:r>
              <a:rPr lang="de-DE" sz="675" dirty="0">
                <a:hlinkClick r:id="rId3"/>
              </a:rPr>
              <a:t>://doi.org/10.1016/j.envsoft.2017.02.017</a:t>
            </a:r>
            <a:r>
              <a:rPr lang="de-DE" sz="675" dirty="0"/>
              <a:t> </a:t>
            </a:r>
            <a:endParaRPr lang="de-DE" sz="675" dirty="0"/>
          </a:p>
        </p:txBody>
      </p:sp>
    </p:spTree>
    <p:extLst>
      <p:ext uri="{BB962C8B-B14F-4D97-AF65-F5344CB8AC3E}">
        <p14:creationId xmlns:p14="http://schemas.microsoft.com/office/powerpoint/2010/main" val="23954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Aft>
                <a:spcPts val="900"/>
              </a:spcAft>
            </a:pPr>
            <a:r>
              <a:rPr lang="en-US" sz="2000" b="1" dirty="0"/>
              <a:t>EMA Workbench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mr-I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Optimization, Uncertainty Analysis, Scenario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Discovery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900"/>
              </a:spcAft>
            </a:pPr>
            <a:r>
              <a:rPr lang="en-US" sz="2000" b="1" dirty="0"/>
              <a:t>Platypus</a:t>
            </a:r>
            <a:r>
              <a:rPr lang="en-US" sz="2000" dirty="0"/>
              <a:t> </a:t>
            </a:r>
            <a:r>
              <a:rPr lang="mr-I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Auto-adaptive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ε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NSGAII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Hybrid MOEA (generational version of BORG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900"/>
              </a:spcAft>
            </a:pPr>
            <a:r>
              <a:rPr lang="en-US" sz="2000" b="1" dirty="0" err="1"/>
              <a:t>Cython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implementations of lake problems</a:t>
            </a:r>
          </a:p>
          <a:p>
            <a:pPr>
              <a:spcAft>
                <a:spcPts val="900"/>
              </a:spcAft>
            </a:pPr>
            <a:r>
              <a:rPr lang="en-US" sz="2000" b="1" dirty="0"/>
              <a:t>Satisficing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robustness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based on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Starr’s domain criterion and Singh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et. al (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2015)</a:t>
            </a:r>
          </a:p>
          <a:p>
            <a:pPr>
              <a:spcAft>
                <a:spcPts val="900"/>
              </a:spcAft>
            </a:pPr>
            <a:r>
              <a:rPr lang="en-US" sz="2000" b="1" dirty="0"/>
              <a:t>Amazon AWS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Compute Servers, Linux-based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82030" y="4947292"/>
            <a:ext cx="5675971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 dirty="0"/>
              <a:t>Singh, R., P. M. Reed, and K. Keller. 2015. </a:t>
            </a:r>
            <a:r>
              <a:rPr lang="en-US" sz="675" dirty="0">
                <a:hlinkClick r:id="rId3"/>
              </a:rPr>
              <a:t>http://doi.org/10.5751/ES-07687-200312</a:t>
            </a:r>
            <a:endParaRPr lang="en-US" sz="675" dirty="0"/>
          </a:p>
        </p:txBody>
      </p:sp>
    </p:spTree>
    <p:extLst>
      <p:ext uri="{BB962C8B-B14F-4D97-AF65-F5344CB8AC3E}">
        <p14:creationId xmlns:p14="http://schemas.microsoft.com/office/powerpoint/2010/main" val="197754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of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Method and Model Setup Requirements</a:t>
            </a:r>
          </a:p>
          <a:p>
            <a:r>
              <a:rPr lang="en-US" sz="2400" dirty="0" smtClean="0"/>
              <a:t>Communication</a:t>
            </a:r>
          </a:p>
          <a:p>
            <a:pPr lvl="1"/>
            <a:r>
              <a:rPr lang="en-US" sz="2000" dirty="0" smtClean="0"/>
              <a:t>Access to results during method execution</a:t>
            </a:r>
          </a:p>
          <a:p>
            <a:pPr lvl="1"/>
            <a:r>
              <a:rPr lang="en-US" sz="2000" dirty="0" smtClean="0"/>
              <a:t>Effect of updating </a:t>
            </a:r>
            <a:r>
              <a:rPr lang="en-US" sz="2000" dirty="0"/>
              <a:t>m</a:t>
            </a:r>
            <a:r>
              <a:rPr lang="en-US" sz="2000" dirty="0" smtClean="0"/>
              <a:t>ethod and model</a:t>
            </a:r>
          </a:p>
          <a:p>
            <a:r>
              <a:rPr lang="en-US" sz="2400" dirty="0" smtClean="0"/>
              <a:t>Results</a:t>
            </a:r>
          </a:p>
          <a:p>
            <a:pPr lvl="1"/>
            <a:r>
              <a:rPr lang="en-US" sz="2000" dirty="0" smtClean="0"/>
              <a:t>Computational cost</a:t>
            </a:r>
          </a:p>
          <a:p>
            <a:pPr lvl="1"/>
            <a:r>
              <a:rPr lang="en-US" sz="2000" dirty="0" smtClean="0"/>
              <a:t>Overall robustness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8512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33" y="205979"/>
            <a:ext cx="6452455" cy="857250"/>
          </a:xfrm>
        </p:spPr>
        <p:txBody>
          <a:bodyPr/>
          <a:lstStyle/>
          <a:p>
            <a:r>
              <a:rPr lang="en-US" dirty="0" smtClean="0"/>
              <a:t>Computational Cost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1048891"/>
              </p:ext>
            </p:extLst>
          </p:nvPr>
        </p:nvGraphicFramePr>
        <p:xfrm>
          <a:off x="93133" y="965200"/>
          <a:ext cx="6553731" cy="3851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3521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Mean Robustness across Methods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1895218" y="1338416"/>
            <a:ext cx="3798873" cy="3060203"/>
            <a:chOff x="2526957" y="927304"/>
            <a:chExt cx="5065164" cy="408027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6957" y="927304"/>
              <a:ext cx="5065164" cy="4080271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3804407" y="1063229"/>
              <a:ext cx="3787714" cy="38856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895218" y="1338416"/>
            <a:ext cx="3798873" cy="3060203"/>
            <a:chOff x="2526957" y="927304"/>
            <a:chExt cx="5065164" cy="408027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6957" y="927304"/>
              <a:ext cx="5065164" cy="4080271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3804407" y="1057051"/>
              <a:ext cx="3787714" cy="394434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895217" y="1338416"/>
            <a:ext cx="3798873" cy="3060203"/>
            <a:chOff x="2526957" y="927304"/>
            <a:chExt cx="5065164" cy="408027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6957" y="927304"/>
              <a:ext cx="5065164" cy="4080271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3804406" y="1050873"/>
              <a:ext cx="3787714" cy="394434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895216" y="1338416"/>
            <a:ext cx="3798873" cy="3060203"/>
            <a:chOff x="2526957" y="927304"/>
            <a:chExt cx="5065164" cy="408027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6957" y="927304"/>
              <a:ext cx="5065164" cy="4080271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3804406" y="1057051"/>
              <a:ext cx="3787714" cy="394434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895216" y="1338416"/>
            <a:ext cx="3798873" cy="3060203"/>
            <a:chOff x="2526956" y="927304"/>
            <a:chExt cx="5065164" cy="408027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6956" y="927304"/>
              <a:ext cx="5065164" cy="4080271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3804405" y="1060140"/>
              <a:ext cx="3387227" cy="394434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216" y="1338416"/>
            <a:ext cx="3798873" cy="306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3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Mean Robustness across Methods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322329" y="1566333"/>
            <a:ext cx="5291350" cy="2556934"/>
            <a:chOff x="2604788" y="1398395"/>
            <a:chExt cx="5633610" cy="272232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1" t="38259" r="13636" b="32249"/>
            <a:stretch/>
          </p:blipFill>
          <p:spPr>
            <a:xfrm>
              <a:off x="2604788" y="1559677"/>
              <a:ext cx="5633610" cy="2561043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1" t="5425" r="13636" b="92179"/>
            <a:stretch/>
          </p:blipFill>
          <p:spPr>
            <a:xfrm>
              <a:off x="2604788" y="1398395"/>
              <a:ext cx="5633610" cy="208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650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2140" y="3951461"/>
            <a:ext cx="1167320" cy="549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30" t="42917" r="41403" b="31824"/>
          <a:stretch/>
        </p:blipFill>
        <p:spPr>
          <a:xfrm>
            <a:off x="1739819" y="1463575"/>
            <a:ext cx="4520220" cy="97437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3" t="41847" r="77469" b="31824"/>
          <a:stretch/>
        </p:blipFill>
        <p:spPr>
          <a:xfrm>
            <a:off x="1075792" y="1421204"/>
            <a:ext cx="726601" cy="101567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46" t="42917" r="13879" b="31824"/>
          <a:stretch/>
        </p:blipFill>
        <p:spPr>
          <a:xfrm>
            <a:off x="1781956" y="2480319"/>
            <a:ext cx="3387040" cy="97437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12" t="42917" r="9260" b="31824"/>
          <a:stretch/>
        </p:blipFill>
        <p:spPr>
          <a:xfrm>
            <a:off x="1773824" y="3497064"/>
            <a:ext cx="502103" cy="97437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3" t="41798" r="77469" b="31824"/>
          <a:stretch/>
        </p:blipFill>
        <p:spPr>
          <a:xfrm>
            <a:off x="1071429" y="2436877"/>
            <a:ext cx="726601" cy="101756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3" t="41813" r="77469" b="31824"/>
          <a:stretch/>
        </p:blipFill>
        <p:spPr>
          <a:xfrm>
            <a:off x="1068656" y="3454446"/>
            <a:ext cx="726601" cy="10169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6213" y="1766342"/>
            <a:ext cx="9313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MORDM</a:t>
            </a:r>
            <a:endParaRPr lang="en-US" sz="1350" dirty="0"/>
          </a:p>
        </p:txBody>
      </p:sp>
      <p:sp>
        <p:nvSpPr>
          <p:cNvPr id="22" name="TextBox 21"/>
          <p:cNvSpPr txBox="1"/>
          <p:nvPr/>
        </p:nvSpPr>
        <p:spPr>
          <a:xfrm>
            <a:off x="-29366" y="2691518"/>
            <a:ext cx="120252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Multi-Scenario MORDM</a:t>
            </a:r>
            <a:endParaRPr lang="en-US" sz="1350" dirty="0"/>
          </a:p>
        </p:txBody>
      </p:sp>
      <p:sp>
        <p:nvSpPr>
          <p:cNvPr id="23" name="TextBox 22"/>
          <p:cNvSpPr txBox="1"/>
          <p:nvPr/>
        </p:nvSpPr>
        <p:spPr>
          <a:xfrm>
            <a:off x="106213" y="3845750"/>
            <a:ext cx="9313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MORO</a:t>
            </a:r>
            <a:endParaRPr lang="en-US" sz="135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599" y="205979"/>
            <a:ext cx="6418589" cy="857250"/>
          </a:xfrm>
        </p:spPr>
        <p:txBody>
          <a:bodyPr>
            <a:normAutofit fontScale="90000"/>
          </a:bodyPr>
          <a:lstStyle/>
          <a:p>
            <a:r>
              <a:rPr lang="en-US" sz="2800"/>
              <a:t>Per Policy Robustness for Planned Adaptive DPS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1990" y="3924981"/>
            <a:ext cx="1334021" cy="57558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4" name="Group 3"/>
          <p:cNvGrpSpPr/>
          <p:nvPr/>
        </p:nvGrpSpPr>
        <p:grpSpPr>
          <a:xfrm>
            <a:off x="304957" y="1997415"/>
            <a:ext cx="2865251" cy="1836555"/>
            <a:chOff x="484247" y="1423358"/>
            <a:chExt cx="2567545" cy="159382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31" t="18431" r="32365"/>
            <a:stretch/>
          </p:blipFill>
          <p:spPr>
            <a:xfrm>
              <a:off x="670902" y="1423358"/>
              <a:ext cx="2380890" cy="159382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" t="18431" r="97519"/>
            <a:stretch/>
          </p:blipFill>
          <p:spPr>
            <a:xfrm>
              <a:off x="484247" y="1423358"/>
              <a:ext cx="186655" cy="1593826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3482022" y="1997415"/>
            <a:ext cx="3023224" cy="1826403"/>
            <a:chOff x="5943600" y="2061713"/>
            <a:chExt cx="2579298" cy="158095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86" t="19090" r="32594"/>
            <a:stretch/>
          </p:blipFill>
          <p:spPr>
            <a:xfrm>
              <a:off x="6133381" y="2061713"/>
              <a:ext cx="2389517" cy="158095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" t="19090" r="97408"/>
            <a:stretch/>
          </p:blipFill>
          <p:spPr>
            <a:xfrm>
              <a:off x="5943600" y="2061713"/>
              <a:ext cx="189781" cy="1580958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1082243" y="1674911"/>
            <a:ext cx="15897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/>
              <a:t>Direct Policy Search</a:t>
            </a:r>
            <a:endParaRPr lang="en-US" sz="1350" b="1"/>
          </a:p>
        </p:txBody>
      </p:sp>
      <p:sp>
        <p:nvSpPr>
          <p:cNvPr id="11" name="TextBox 10"/>
          <p:cNvSpPr txBox="1"/>
          <p:nvPr/>
        </p:nvSpPr>
        <p:spPr>
          <a:xfrm>
            <a:off x="4240148" y="1720416"/>
            <a:ext cx="177279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/>
              <a:t>Planned Adaptive DPS</a:t>
            </a:r>
            <a:endParaRPr lang="en-US" sz="1350" b="1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11667" y="205979"/>
            <a:ext cx="6435521" cy="857250"/>
          </a:xfrm>
        </p:spPr>
        <p:txBody>
          <a:bodyPr>
            <a:normAutofit/>
          </a:bodyPr>
          <a:lstStyle/>
          <a:p>
            <a:r>
              <a:rPr lang="en-US"/>
              <a:t>Anthropogenic Pollution Release Rules</a:t>
            </a:r>
          </a:p>
        </p:txBody>
      </p:sp>
    </p:spTree>
    <p:extLst>
      <p:ext uri="{BB962C8B-B14F-4D97-AF65-F5344CB8AC3E}">
        <p14:creationId xmlns:p14="http://schemas.microsoft.com/office/powerpoint/2010/main" val="127084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more you include robustness in the search phase, the more robust your policy alternatives will be</a:t>
            </a:r>
          </a:p>
          <a:p>
            <a:r>
              <a:rPr lang="en-US" dirty="0" smtClean="0"/>
              <a:t>Reference scenario selection can have a massive impact on the characteristics of recommended policies</a:t>
            </a:r>
          </a:p>
          <a:p>
            <a:pPr lvl="1"/>
            <a:r>
              <a:rPr lang="en-US" dirty="0" smtClean="0"/>
              <a:t>Impact seems to be larger when policies adapt more slowly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38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tps://ki.se/sites/default/files/styles/adaptive/public/mdgs-pic.jpg?itok=i56zWSw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8" t="19517" r="50074" b="41010"/>
          <a:stretch/>
        </p:blipFill>
        <p:spPr bwMode="auto">
          <a:xfrm>
            <a:off x="2079000" y="1635089"/>
            <a:ext cx="1350000" cy="1350000"/>
          </a:xfrm>
          <a:prstGeom prst="roundRect">
            <a:avLst>
              <a:gd name="adj" fmla="val 477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pic>
        <p:nvPicPr>
          <p:cNvPr id="6" name="Picture 4" descr="ttps://ki.se/sites/default/files/styles/adaptive/public/mdgs-pic.jpg?itok=i56zWSw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9196" r="75115" b="40747"/>
          <a:stretch/>
        </p:blipFill>
        <p:spPr bwMode="auto">
          <a:xfrm>
            <a:off x="729000" y="1635089"/>
            <a:ext cx="1350000" cy="1350000"/>
          </a:xfrm>
          <a:prstGeom prst="roundRect">
            <a:avLst>
              <a:gd name="adj" fmla="val 477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pic>
        <p:nvPicPr>
          <p:cNvPr id="7" name="Picture 4" descr="ttps://ki.se/sites/default/files/styles/adaptive/public/mdgs-pic.jpg?itok=i56zWSw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09" r="75266" b="482"/>
          <a:stretch/>
        </p:blipFill>
        <p:spPr bwMode="auto">
          <a:xfrm>
            <a:off x="729000" y="2978765"/>
            <a:ext cx="1350000" cy="1350000"/>
          </a:xfrm>
          <a:prstGeom prst="roundRect">
            <a:avLst>
              <a:gd name="adj" fmla="val 477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pic>
        <p:nvPicPr>
          <p:cNvPr id="8" name="Picture 4" descr="ttps://ki.se/sites/default/files/styles/adaptive/public/mdgs-pic.jpg?itok=i56zWSw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99" t="59452" b="480"/>
          <a:stretch/>
        </p:blipFill>
        <p:spPr bwMode="auto">
          <a:xfrm>
            <a:off x="4779000" y="2971387"/>
            <a:ext cx="1350000" cy="1343450"/>
          </a:xfrm>
          <a:prstGeom prst="roundRect">
            <a:avLst>
              <a:gd name="adj" fmla="val 477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pic>
        <p:nvPicPr>
          <p:cNvPr id="9" name="Picture 4" descr="ttps://ki.se/sites/default/files/styles/adaptive/public/mdgs-pic.jpg?itok=i56zWSw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47" t="19039" r="25017" b="40589"/>
          <a:stretch/>
        </p:blipFill>
        <p:spPr bwMode="auto">
          <a:xfrm>
            <a:off x="3429000" y="1635089"/>
            <a:ext cx="1350000" cy="1350000"/>
          </a:xfrm>
          <a:prstGeom prst="roundRect">
            <a:avLst>
              <a:gd name="adj" fmla="val 477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pic>
        <p:nvPicPr>
          <p:cNvPr id="10" name="Picture 4" descr="ttps://ki.se/sites/default/files/styles/adaptive/public/mdgs-pic.jpg?itok=i56zWSw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34" t="19088" b="40736"/>
          <a:stretch/>
        </p:blipFill>
        <p:spPr bwMode="auto">
          <a:xfrm>
            <a:off x="4779000" y="1634566"/>
            <a:ext cx="1350000" cy="1343525"/>
          </a:xfrm>
          <a:prstGeom prst="roundRect">
            <a:avLst>
              <a:gd name="adj" fmla="val 477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pic>
        <p:nvPicPr>
          <p:cNvPr id="11" name="Picture 4" descr="ttps://ki.se/sites/default/files/styles/adaptive/public/mdgs-pic.jpg?itok=i56zWSw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28" t="59941" r="25220" b="482"/>
          <a:stretch/>
        </p:blipFill>
        <p:spPr bwMode="auto">
          <a:xfrm>
            <a:off x="3429000" y="2978765"/>
            <a:ext cx="1350000" cy="1350000"/>
          </a:xfrm>
          <a:prstGeom prst="roundRect">
            <a:avLst>
              <a:gd name="adj" fmla="val 477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pic>
        <p:nvPicPr>
          <p:cNvPr id="12" name="Picture 4" descr="ttps://ki.se/sites/default/files/styles/adaptive/public/mdgs-pic.jpg?itok=i56zWSw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2" t="59987" r="50156" b="481"/>
          <a:stretch/>
        </p:blipFill>
        <p:spPr bwMode="auto">
          <a:xfrm>
            <a:off x="2079000" y="2978765"/>
            <a:ext cx="1350000" cy="1350000"/>
          </a:xfrm>
          <a:prstGeom prst="roundRect">
            <a:avLst>
              <a:gd name="adj" fmla="val 477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37067" y="205979"/>
            <a:ext cx="6410121" cy="85725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UN Millennium Development Goals </a:t>
            </a:r>
            <a:r>
              <a:rPr lang="mr-IN" dirty="0" smtClean="0">
                <a:latin typeface="Lato" charset="0"/>
                <a:ea typeface="Lato" charset="0"/>
                <a:cs typeface="Lato" charset="0"/>
              </a:rPr>
              <a:t>–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2000	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3245167" y="2786943"/>
            <a:ext cx="1733645" cy="1733645"/>
          </a:xfrm>
          <a:prstGeom prst="ellipse">
            <a:avLst/>
          </a:prstGeom>
          <a:noFill/>
          <a:ln w="98425">
            <a:solidFill>
              <a:srgbClr val="00A6D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4595167" y="1440360"/>
            <a:ext cx="1733645" cy="1733645"/>
          </a:xfrm>
          <a:prstGeom prst="ellipse">
            <a:avLst/>
          </a:prstGeom>
          <a:noFill/>
          <a:ln w="98425">
            <a:solidFill>
              <a:srgbClr val="00A6D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>
          <a:xfrm>
            <a:off x="487038" y="1431437"/>
            <a:ext cx="1733645" cy="1733645"/>
          </a:xfrm>
          <a:prstGeom prst="ellipse">
            <a:avLst/>
          </a:prstGeom>
          <a:noFill/>
          <a:ln w="98425">
            <a:solidFill>
              <a:srgbClr val="00A6D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05484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4" grpId="0" animBg="1"/>
      <p:bldP spid="15" grpId="0" animBg="1"/>
      <p:bldP spid="15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Bigger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Structured and broad comparative framework </a:t>
            </a:r>
          </a:p>
          <a:p>
            <a:r>
              <a:rPr lang="en-US" dirty="0" smtClean="0"/>
              <a:t>Analysts: consider effect of policy structures on a method and effectiveness of methods</a:t>
            </a:r>
          </a:p>
          <a:p>
            <a:r>
              <a:rPr lang="en-US" dirty="0" smtClean="0"/>
              <a:t>Decision Makers: highlight impact of method selection on results of analysis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34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Results are likely specific to a problem specification</a:t>
            </a:r>
            <a:endParaRPr lang="en-US" dirty="0"/>
          </a:p>
          <a:p>
            <a:r>
              <a:rPr lang="en-US" dirty="0" smtClean="0"/>
              <a:t>Need to compare multiple problems to develop solid generalizations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9466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54569"/>
            <a:ext cx="6800795" cy="1672154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Thank You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533804"/>
            <a:ext cx="6858000" cy="985838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Questions?</a:t>
            </a:r>
            <a:endParaRPr lang="en-US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1808999" y="4236676"/>
            <a:ext cx="1620000" cy="462201"/>
          </a:xfrm>
          <a:prstGeom prst="straightConnector1">
            <a:avLst/>
          </a:prstGeom>
          <a:ln w="165100" cap="rnd">
            <a:solidFill>
              <a:schemeClr val="bg1">
                <a:lumMod val="95000"/>
              </a:schemeClr>
            </a:solidFill>
            <a:round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3428999" y="4273616"/>
            <a:ext cx="1620000" cy="425261"/>
          </a:xfrm>
          <a:prstGeom prst="straightConnector1">
            <a:avLst/>
          </a:prstGeom>
          <a:ln w="165100" cap="rnd">
            <a:solidFill>
              <a:schemeClr val="bg1">
                <a:lumMod val="95000"/>
              </a:schemeClr>
            </a:solidFill>
            <a:round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3428999" y="4717348"/>
            <a:ext cx="2" cy="426152"/>
          </a:xfrm>
          <a:prstGeom prst="straightConnector1">
            <a:avLst/>
          </a:prstGeom>
          <a:ln w="165100" cap="rnd">
            <a:solidFill>
              <a:schemeClr val="bg1">
                <a:lumMod val="95000"/>
              </a:schemeClr>
            </a:solidFill>
            <a:round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1468190" y="166825"/>
            <a:ext cx="3834338" cy="317027"/>
            <a:chOff x="2200648" y="189273"/>
            <a:chExt cx="5112450" cy="422702"/>
          </a:xfrm>
        </p:grpSpPr>
        <p:pic>
          <p:nvPicPr>
            <p:cNvPr id="7" name="Picture 6" descr="mage result for github logo transparent background"/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0648" y="189273"/>
              <a:ext cx="422702" cy="422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2623351" y="206525"/>
              <a:ext cx="468974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 err="1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eebart</a:t>
              </a:r>
              <a:r>
                <a:rPr lang="en-US" sz="135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/</a:t>
              </a:r>
              <a:r>
                <a:rPr lang="en-US" sz="1350" dirty="0" err="1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RobustDecisionSupportComparison</a:t>
              </a:r>
              <a:r>
                <a:rPr lang="en-US" sz="135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 </a:t>
              </a:r>
              <a:endParaRPr lang="en-US" sz="135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290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1989" y="3924981"/>
            <a:ext cx="6675430" cy="57558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91715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35" y="245004"/>
            <a:ext cx="3601097" cy="462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2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Mean Robustness for the Planned Adaptive DPS variation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795708" y="1895726"/>
            <a:ext cx="4383091" cy="2055594"/>
            <a:chOff x="2394277" y="1379928"/>
            <a:chExt cx="5844121" cy="274079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259" r="13635" b="32249"/>
            <a:stretch/>
          </p:blipFill>
          <p:spPr>
            <a:xfrm>
              <a:off x="2394277" y="1559677"/>
              <a:ext cx="5844121" cy="256104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12" r="13635" b="92179"/>
            <a:stretch/>
          </p:blipFill>
          <p:spPr>
            <a:xfrm>
              <a:off x="2394277" y="1379928"/>
              <a:ext cx="5844121" cy="2265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831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210" y="238622"/>
            <a:ext cx="6428979" cy="642938"/>
          </a:xfrm>
        </p:spPr>
        <p:txBody>
          <a:bodyPr/>
          <a:lstStyle/>
          <a:p>
            <a:r>
              <a:rPr lang="en-US" smtClean="0"/>
              <a:t>Pareto Front Size Comparison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9" y="1610014"/>
            <a:ext cx="3179646" cy="206929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463" y="1610014"/>
            <a:ext cx="3153640" cy="206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3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" t="14173" r="11068" b="4541"/>
          <a:stretch/>
        </p:blipFill>
        <p:spPr>
          <a:xfrm>
            <a:off x="1582061" y="1552664"/>
            <a:ext cx="4305605" cy="126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70" y="226678"/>
            <a:ext cx="6440018" cy="642938"/>
          </a:xfrm>
        </p:spPr>
        <p:txBody>
          <a:bodyPr/>
          <a:lstStyle/>
          <a:p>
            <a:r>
              <a:rPr lang="en-US" dirty="0" smtClean="0"/>
              <a:t>Anthropogenic Pollution Trends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6317" y="2060197"/>
            <a:ext cx="95574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50" dirty="0"/>
              <a:t>DPS, t=1</a:t>
            </a:r>
            <a:endParaRPr lang="en-US" sz="1350" dirty="0"/>
          </a:p>
        </p:txBody>
      </p:sp>
      <p:sp>
        <p:nvSpPr>
          <p:cNvPr id="13" name="TextBox 12"/>
          <p:cNvSpPr txBox="1"/>
          <p:nvPr/>
        </p:nvSpPr>
        <p:spPr>
          <a:xfrm>
            <a:off x="115615" y="3325259"/>
            <a:ext cx="146644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50" dirty="0"/>
              <a:t>Planned Adaptive DPS, t=10</a:t>
            </a:r>
            <a:endParaRPr lang="en-US" sz="135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3" t="13490" r="11080" b="4201"/>
          <a:stretch/>
        </p:blipFill>
        <p:spPr>
          <a:xfrm>
            <a:off x="1582061" y="2928568"/>
            <a:ext cx="4305605" cy="127813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887666" y="1673575"/>
            <a:ext cx="9703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MORDM</a:t>
            </a:r>
            <a:endParaRPr lang="en-US" sz="900" dirty="0"/>
          </a:p>
        </p:txBody>
      </p:sp>
      <p:sp>
        <p:nvSpPr>
          <p:cNvPr id="16" name="TextBox 15"/>
          <p:cNvSpPr txBox="1"/>
          <p:nvPr/>
        </p:nvSpPr>
        <p:spPr>
          <a:xfrm>
            <a:off x="5887666" y="1989590"/>
            <a:ext cx="970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Multi-Scenario MORDM</a:t>
            </a:r>
            <a:endParaRPr lang="en-US" sz="900"/>
          </a:p>
        </p:txBody>
      </p:sp>
      <p:sp>
        <p:nvSpPr>
          <p:cNvPr id="17" name="TextBox 16"/>
          <p:cNvSpPr txBox="1"/>
          <p:nvPr/>
        </p:nvSpPr>
        <p:spPr>
          <a:xfrm>
            <a:off x="5887666" y="2467188"/>
            <a:ext cx="9703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MORO</a:t>
            </a:r>
            <a:endParaRPr lang="en-US" sz="900" dirty="0"/>
          </a:p>
        </p:txBody>
      </p:sp>
      <p:sp>
        <p:nvSpPr>
          <p:cNvPr id="18" name="TextBox 17"/>
          <p:cNvSpPr txBox="1"/>
          <p:nvPr/>
        </p:nvSpPr>
        <p:spPr>
          <a:xfrm>
            <a:off x="5887666" y="3049479"/>
            <a:ext cx="9703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MORDM</a:t>
            </a:r>
            <a:endParaRPr lang="en-US" sz="900" dirty="0"/>
          </a:p>
        </p:txBody>
      </p:sp>
      <p:sp>
        <p:nvSpPr>
          <p:cNvPr id="19" name="TextBox 18"/>
          <p:cNvSpPr txBox="1"/>
          <p:nvPr/>
        </p:nvSpPr>
        <p:spPr>
          <a:xfrm>
            <a:off x="5887665" y="3365495"/>
            <a:ext cx="970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Multi-Scenario MORDM</a:t>
            </a:r>
            <a:endParaRPr lang="en-US" sz="900" dirty="0"/>
          </a:p>
        </p:txBody>
      </p:sp>
      <p:sp>
        <p:nvSpPr>
          <p:cNvPr id="20" name="TextBox 19"/>
          <p:cNvSpPr txBox="1"/>
          <p:nvPr/>
        </p:nvSpPr>
        <p:spPr>
          <a:xfrm>
            <a:off x="5887666" y="3843092"/>
            <a:ext cx="9703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MORO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00763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61990" y="3924981"/>
            <a:ext cx="1334021" cy="57558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40" name="Group 39"/>
          <p:cNvGrpSpPr/>
          <p:nvPr/>
        </p:nvGrpSpPr>
        <p:grpSpPr>
          <a:xfrm>
            <a:off x="593438" y="1440359"/>
            <a:ext cx="5671126" cy="2835000"/>
            <a:chOff x="1001182" y="1063229"/>
            <a:chExt cx="7561501" cy="378000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208" y="1063229"/>
              <a:ext cx="1260000" cy="12600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1182" y="1063229"/>
              <a:ext cx="1260000" cy="12600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1182" y="1063229"/>
              <a:ext cx="1260000" cy="12600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2683" y="1063229"/>
              <a:ext cx="1260000" cy="12600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2683" y="1063229"/>
              <a:ext cx="1260000" cy="126000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2683" y="1063229"/>
              <a:ext cx="1260000" cy="12600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208" y="2323229"/>
              <a:ext cx="1260000" cy="126000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2109" y="2321661"/>
              <a:ext cx="1260000" cy="126000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2109" y="2321661"/>
              <a:ext cx="1260000" cy="126000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2109" y="2321661"/>
              <a:ext cx="1260000" cy="12600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2109" y="2321661"/>
              <a:ext cx="1260000" cy="126000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2109" y="2321661"/>
              <a:ext cx="1260000" cy="12600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182" y="3583229"/>
              <a:ext cx="1260000" cy="126000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2109" y="3581661"/>
              <a:ext cx="1260000" cy="126000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2109" y="3581661"/>
              <a:ext cx="1260000" cy="1260000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2109" y="3581661"/>
              <a:ext cx="1260000" cy="1260000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2109" y="3581661"/>
              <a:ext cx="1260000" cy="1260000"/>
            </a:xfrm>
            <a:prstGeom prst="rect">
              <a:avLst/>
            </a:prstGeom>
          </p:spPr>
        </p:pic>
      </p:grpSp>
      <p:sp>
        <p:nvSpPr>
          <p:cNvPr id="43" name="Oval 42"/>
          <p:cNvSpPr/>
          <p:nvPr/>
        </p:nvSpPr>
        <p:spPr>
          <a:xfrm>
            <a:off x="465334" y="2256081"/>
            <a:ext cx="1201207" cy="1201207"/>
          </a:xfrm>
          <a:prstGeom prst="ellipse">
            <a:avLst/>
          </a:prstGeom>
          <a:noFill/>
          <a:ln w="98425">
            <a:solidFill>
              <a:srgbClr val="00A6D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Oval 44"/>
          <p:cNvSpPr/>
          <p:nvPr/>
        </p:nvSpPr>
        <p:spPr>
          <a:xfrm>
            <a:off x="1410335" y="3199905"/>
            <a:ext cx="1201207" cy="1201207"/>
          </a:xfrm>
          <a:prstGeom prst="ellipse">
            <a:avLst/>
          </a:prstGeom>
          <a:noFill/>
          <a:ln w="98425">
            <a:solidFill>
              <a:srgbClr val="00A6D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Oval 45"/>
          <p:cNvSpPr/>
          <p:nvPr/>
        </p:nvSpPr>
        <p:spPr>
          <a:xfrm>
            <a:off x="5233024" y="2256080"/>
            <a:ext cx="1201207" cy="1201207"/>
          </a:xfrm>
          <a:prstGeom prst="ellipse">
            <a:avLst/>
          </a:prstGeom>
          <a:noFill/>
          <a:ln w="98425">
            <a:solidFill>
              <a:srgbClr val="00A6D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Title 12"/>
          <p:cNvSpPr txBox="1">
            <a:spLocks/>
          </p:cNvSpPr>
          <p:nvPr/>
        </p:nvSpPr>
        <p:spPr>
          <a:xfrm>
            <a:off x="237067" y="205979"/>
            <a:ext cx="6410121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>
                <a:solidFill>
                  <a:srgbClr val="00A6D6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r>
              <a:rPr lang="en-US" sz="2500" dirty="0" smtClean="0"/>
              <a:t>UN Sustainable Development Goals </a:t>
            </a:r>
            <a:r>
              <a:rPr lang="mr-IN" sz="2500" dirty="0" smtClean="0"/>
              <a:t>–</a:t>
            </a:r>
            <a:r>
              <a:rPr lang="en-US" sz="2500" dirty="0" smtClean="0"/>
              <a:t> 2015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64520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5" grpId="0" animBg="1"/>
      <p:bldP spid="45" grpId="1" animBg="1"/>
      <p:bldP spid="4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6333" y="205979"/>
            <a:ext cx="6350855" cy="857250"/>
          </a:xfrm>
        </p:spPr>
        <p:txBody>
          <a:bodyPr/>
          <a:lstStyle/>
          <a:p>
            <a:r>
              <a:rPr lang="en-US" dirty="0" smtClean="0"/>
              <a:t>Deep Uncertainty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6332" y="3765549"/>
            <a:ext cx="1839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ato" charset="0"/>
                <a:ea typeface="Lato" charset="0"/>
                <a:cs typeface="Lato" charset="0"/>
              </a:rPr>
              <a:t>Models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13484" y="3765549"/>
            <a:ext cx="1438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ato" charset="0"/>
                <a:ea typeface="Lato" charset="0"/>
                <a:cs typeface="Lato" charset="0"/>
              </a:rPr>
              <a:t>Probabilities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77008" y="3765549"/>
            <a:ext cx="2170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ato" charset="0"/>
                <a:ea typeface="Lato" charset="0"/>
                <a:cs typeface="Lato" charset="0"/>
              </a:rPr>
              <a:t>Priority Ranking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3076" name="Picture 4" descr="ttps://www.researchgate.net/profile/Amir_Niazi/publication/264544466/figure/fig1/AS:296031465033736@144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34" y="2147396"/>
            <a:ext cx="1839028" cy="157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tps://www.dplot.com/probscale/normal-distributions-grap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484" y="2247063"/>
            <a:ext cx="1438566" cy="151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tps://i0.wp.com/familylawheadquarters.com/wp-content/uploads/2015/06/28495051_s.jpg?ssl=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007" y="2127940"/>
            <a:ext cx="2283220" cy="152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74685" y="1239779"/>
            <a:ext cx="4823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Lato" charset="0"/>
                <a:ea typeface="Lato" charset="0"/>
                <a:cs typeface="Lato" charset="0"/>
              </a:rPr>
              <a:t>?</a:t>
            </a:r>
            <a:endParaRPr lang="en-US" sz="60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91607" y="1248158"/>
            <a:ext cx="4823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Lato" charset="0"/>
                <a:ea typeface="Lato" charset="0"/>
                <a:cs typeface="Lato" charset="0"/>
              </a:rPr>
              <a:t>?</a:t>
            </a:r>
            <a:endParaRPr lang="en-US" sz="60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77457" y="1248157"/>
            <a:ext cx="4823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Lato" charset="0"/>
                <a:ea typeface="Lato" charset="0"/>
                <a:cs typeface="Lato" charset="0"/>
              </a:rPr>
              <a:t>?</a:t>
            </a:r>
            <a:endParaRPr lang="en-US" sz="6000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54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Goal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322330" y="3114831"/>
            <a:ext cx="5329848" cy="1042810"/>
          </a:xfrm>
        </p:spPr>
        <p:txBody>
          <a:bodyPr>
            <a:normAutofit/>
          </a:bodyPr>
          <a:lstStyle/>
          <a:p>
            <a:r>
              <a:rPr lang="en-US" sz="1800" dirty="0"/>
              <a:t>Development of comparative framework</a:t>
            </a:r>
          </a:p>
          <a:p>
            <a:r>
              <a:rPr lang="en-US" sz="1800" dirty="0"/>
              <a:t>Used to compare three methods, three variations of a deeply uncertain problem</a:t>
            </a: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1322330" y="1511190"/>
            <a:ext cx="5400018" cy="1384995"/>
          </a:xfrm>
          <a:prstGeom prst="rect">
            <a:avLst/>
          </a:prstGeom>
          <a:ln w="28575">
            <a:solidFill>
              <a:srgbClr val="FF7C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100">
                <a:latin typeface="Lato" charset="0"/>
              </a:rPr>
              <a:t>What are the trade-offs between different methods of decision support when considering a wicked problems and varying policy implementation structures? </a:t>
            </a:r>
            <a:endParaRPr lang="en-US" sz="2100"/>
          </a:p>
        </p:txBody>
      </p:sp>
    </p:spTree>
    <p:extLst>
      <p:ext uri="{BB962C8B-B14F-4D97-AF65-F5344CB8AC3E}">
        <p14:creationId xmlns:p14="http://schemas.microsoft.com/office/powerpoint/2010/main" val="101024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>
          <a:xfrm>
            <a:off x="1013346" y="0"/>
            <a:ext cx="972404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0465" y="797422"/>
            <a:ext cx="4461712" cy="642938"/>
          </a:xfrm>
        </p:spPr>
        <p:txBody>
          <a:bodyPr>
            <a:noAutofit/>
          </a:bodyPr>
          <a:lstStyle/>
          <a:p>
            <a:r>
              <a:rPr lang="en-US" dirty="0" smtClean="0"/>
              <a:t>Robust Decision Making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190465" y="1543050"/>
            <a:ext cx="4461713" cy="2614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Structured 4-step decision support framework</a:t>
            </a:r>
          </a:p>
          <a:p>
            <a:endParaRPr lang="en-US" sz="1050" dirty="0"/>
          </a:p>
          <a:p>
            <a:pPr marL="385763" indent="-385763">
              <a:buFont typeface="+mj-lt"/>
              <a:buAutoNum type="arabicPeriod"/>
            </a:pPr>
            <a:r>
              <a:rPr lang="en-US" smtClean="0"/>
              <a:t>Model Specification (XLRM)</a:t>
            </a:r>
            <a:endParaRPr lang="en-US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131923" y="1294411"/>
            <a:ext cx="1564703" cy="610388"/>
            <a:chOff x="3774486" y="599207"/>
            <a:chExt cx="2086270" cy="813851"/>
          </a:xfrm>
        </p:grpSpPr>
        <p:sp>
          <p:nvSpPr>
            <p:cNvPr id="9" name="Rectangle 8"/>
            <p:cNvSpPr/>
            <p:nvPr/>
          </p:nvSpPr>
          <p:spPr>
            <a:xfrm>
              <a:off x="3774486" y="599207"/>
              <a:ext cx="2086270" cy="5068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5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1. Model Specification</a:t>
              </a:r>
            </a:p>
          </p:txBody>
        </p:sp>
        <p:cxnSp>
          <p:nvCxnSpPr>
            <p:cNvPr id="11" name="Straight Arrow Connector 10"/>
            <p:cNvCxnSpPr>
              <a:stCxn id="23" idx="2"/>
              <a:endCxn id="24" idx="0"/>
            </p:cNvCxnSpPr>
            <p:nvPr/>
          </p:nvCxnSpPr>
          <p:spPr>
            <a:xfrm>
              <a:off x="4817621" y="1106087"/>
              <a:ext cx="0" cy="3069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2541016" y="3009137"/>
            <a:ext cx="3558347" cy="1291182"/>
            <a:chOff x="3388022" y="3154932"/>
            <a:chExt cx="4744462" cy="1721576"/>
          </a:xfrm>
        </p:grpSpPr>
        <p:sp>
          <p:nvSpPr>
            <p:cNvPr id="42" name="Rectangle 41"/>
            <p:cNvSpPr/>
            <p:nvPr/>
          </p:nvSpPr>
          <p:spPr>
            <a:xfrm>
              <a:off x="5156375" y="3875235"/>
              <a:ext cx="1480710" cy="1001273"/>
            </a:xfrm>
            <a:prstGeom prst="rect">
              <a:avLst/>
            </a:prstGeom>
            <a:noFill/>
            <a:ln>
              <a:solidFill>
                <a:srgbClr val="1D1C73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Lato" charset="0"/>
                  <a:ea typeface="Lato" charset="0"/>
                  <a:cs typeface="Lato" charset="0"/>
                </a:rPr>
                <a:t>System Relationships</a:t>
              </a:r>
            </a:p>
            <a:p>
              <a:pPr algn="ctr"/>
              <a:r>
                <a:rPr lang="en-US" sz="1200" dirty="0">
                  <a:latin typeface="Lato" charset="0"/>
                  <a:ea typeface="Lato" charset="0"/>
                  <a:cs typeface="Lato" charset="0"/>
                </a:rPr>
                <a:t>(R)</a:t>
              </a:r>
              <a:endParaRPr lang="en-US" sz="1200" dirty="0">
                <a:latin typeface="Lato" charset="0"/>
                <a:ea typeface="Lato" charset="0"/>
                <a:cs typeface="Lato" charset="0"/>
              </a:endParaRPr>
            </a:p>
          </p:txBody>
        </p:sp>
        <p:cxnSp>
          <p:nvCxnSpPr>
            <p:cNvPr id="43" name="Straight Arrow Connector 42"/>
            <p:cNvCxnSpPr>
              <a:stCxn id="44" idx="2"/>
            </p:cNvCxnSpPr>
            <p:nvPr/>
          </p:nvCxnSpPr>
          <p:spPr>
            <a:xfrm>
              <a:off x="5895094" y="3564835"/>
              <a:ext cx="1636" cy="310400"/>
            </a:xfrm>
            <a:prstGeom prst="straightConnector1">
              <a:avLst/>
            </a:prstGeom>
            <a:ln w="28575">
              <a:solidFill>
                <a:srgbClr val="1D1C73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/>
            <p:cNvSpPr/>
            <p:nvPr/>
          </p:nvSpPr>
          <p:spPr>
            <a:xfrm>
              <a:off x="5061534" y="3154932"/>
              <a:ext cx="1667119" cy="4099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>
                  <a:latin typeface="Lato" charset="0"/>
                  <a:ea typeface="Lato" charset="0"/>
                  <a:cs typeface="Lato" charset="0"/>
                </a:rPr>
                <a:t>Policy Levers (L</a:t>
              </a:r>
              <a:r>
                <a:rPr lang="en-US" sz="1200" dirty="0">
                  <a:latin typeface="Lato" charset="0"/>
                  <a:ea typeface="Lato" charset="0"/>
                  <a:cs typeface="Lato" charset="0"/>
                </a:rPr>
                <a:t>)</a:t>
              </a:r>
              <a:endParaRPr lang="en-US" sz="1200" dirty="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388022" y="3875235"/>
              <a:ext cx="1398176" cy="10012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Lato" charset="0"/>
                  <a:ea typeface="Lato" charset="0"/>
                  <a:cs typeface="Lato" charset="0"/>
                </a:rPr>
                <a:t>External Uncertainties</a:t>
              </a:r>
            </a:p>
            <a:p>
              <a:pPr algn="ctr"/>
              <a:r>
                <a:rPr lang="en-US" sz="1200" dirty="0">
                  <a:latin typeface="Lato" charset="0"/>
                  <a:ea typeface="Lato" charset="0"/>
                  <a:cs typeface="Lato" charset="0"/>
                </a:rPr>
                <a:t>(X)</a:t>
              </a:r>
              <a:endParaRPr lang="en-US" sz="1200" dirty="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007261" y="3875234"/>
              <a:ext cx="1125223" cy="10012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latin typeface="Lato" charset="0"/>
                  <a:ea typeface="Lato" charset="0"/>
                  <a:cs typeface="Lato" charset="0"/>
                </a:rPr>
                <a:t>Outcomes of Interest</a:t>
              </a:r>
            </a:p>
            <a:p>
              <a:pPr algn="ctr"/>
              <a:r>
                <a:rPr lang="en-US" sz="1200" dirty="0">
                  <a:latin typeface="Lato" charset="0"/>
                  <a:ea typeface="Lato" charset="0"/>
                  <a:cs typeface="Lato" charset="0"/>
                </a:rPr>
                <a:t>(M)</a:t>
              </a:r>
              <a:endParaRPr lang="en-US" sz="1200" dirty="0">
                <a:latin typeface="Lato" charset="0"/>
                <a:ea typeface="Lato" charset="0"/>
                <a:cs typeface="Lato" charset="0"/>
              </a:endParaRPr>
            </a:p>
          </p:txBody>
        </p:sp>
        <p:cxnSp>
          <p:nvCxnSpPr>
            <p:cNvPr id="47" name="Straight Arrow Connector 46"/>
            <p:cNvCxnSpPr>
              <a:stCxn id="47" idx="3"/>
            </p:cNvCxnSpPr>
            <p:nvPr/>
          </p:nvCxnSpPr>
          <p:spPr>
            <a:xfrm>
              <a:off x="4786197" y="4375872"/>
              <a:ext cx="370178" cy="0"/>
            </a:xfrm>
            <a:prstGeom prst="straightConnector1">
              <a:avLst/>
            </a:prstGeom>
            <a:ln w="28575">
              <a:solidFill>
                <a:srgbClr val="1D1C73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endCxn id="48" idx="1"/>
            </p:cNvCxnSpPr>
            <p:nvPr/>
          </p:nvCxnSpPr>
          <p:spPr>
            <a:xfrm flipV="1">
              <a:off x="6637085" y="4375871"/>
              <a:ext cx="370177" cy="1"/>
            </a:xfrm>
            <a:prstGeom prst="straightConnector1">
              <a:avLst/>
            </a:prstGeom>
            <a:ln w="28575">
              <a:solidFill>
                <a:srgbClr val="1D1C73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946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13346" y="0"/>
            <a:ext cx="972404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190465" y="1543050"/>
            <a:ext cx="4461713" cy="2614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Structured 4-step decision support framework</a:t>
            </a:r>
          </a:p>
          <a:p>
            <a:endParaRPr lang="en-US" sz="1050" dirty="0"/>
          </a:p>
          <a:p>
            <a:pPr marL="385763" indent="-385763">
              <a:buFont typeface="+mj-lt"/>
              <a:buAutoNum type="arabicPeriod"/>
            </a:pPr>
            <a:r>
              <a:rPr lang="en-US" dirty="0" smtClean="0"/>
              <a:t>Model Specification </a:t>
            </a:r>
            <a:endParaRPr lang="en-US" dirty="0" smtClean="0"/>
          </a:p>
          <a:p>
            <a:pPr marL="385763" indent="-385763">
              <a:buFont typeface="+mj-lt"/>
              <a:buAutoNum type="arabicPeriod"/>
            </a:pPr>
            <a:r>
              <a:rPr lang="en-US" dirty="0" smtClean="0"/>
              <a:t>Policy </a:t>
            </a:r>
            <a:r>
              <a:rPr lang="en-US" dirty="0" smtClean="0"/>
              <a:t>Alternative Determination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31923" y="1294411"/>
            <a:ext cx="1564703" cy="1219646"/>
            <a:chOff x="3774486" y="599207"/>
            <a:chExt cx="2086270" cy="1626195"/>
          </a:xfrm>
        </p:grpSpPr>
        <p:sp>
          <p:nvSpPr>
            <p:cNvPr id="9" name="Rectangle 8"/>
            <p:cNvSpPr/>
            <p:nvPr/>
          </p:nvSpPr>
          <p:spPr>
            <a:xfrm>
              <a:off x="3774486" y="599207"/>
              <a:ext cx="2086270" cy="50688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5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1. Model Specification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774486" y="1413058"/>
              <a:ext cx="2086270" cy="50537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5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2</a:t>
              </a:r>
              <a:r>
                <a:rPr lang="en-US" sz="75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. </a:t>
              </a:r>
              <a:r>
                <a:rPr lang="en-US" sz="75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Policy </a:t>
              </a:r>
              <a:r>
                <a:rPr lang="en-US" sz="75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Alternative </a:t>
              </a:r>
              <a:r>
                <a:rPr lang="en-US" sz="75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Determination</a:t>
              </a:r>
              <a:endParaRPr lang="en-US" sz="75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817621" y="1106087"/>
              <a:ext cx="0" cy="3069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4817621" y="1918431"/>
              <a:ext cx="0" cy="3069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84820" y="205979"/>
            <a:ext cx="4567357" cy="857250"/>
          </a:xfrm>
        </p:spPr>
        <p:txBody>
          <a:bodyPr/>
          <a:lstStyle/>
          <a:p>
            <a:r>
              <a:rPr lang="en-US"/>
              <a:t>Robust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44378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50" dirty="0"/>
              <a:t>Multi-Objective Evolutionary Algorithms</a:t>
            </a:r>
            <a:endParaRPr lang="en-US" sz="225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Iterative, seeking a set of policy alternatives</a:t>
            </a:r>
          </a:p>
          <a:p>
            <a:r>
              <a:rPr lang="en-US" dirty="0" smtClean="0"/>
              <a:t>Determines membership to the final set through a customizable fitness test</a:t>
            </a:r>
          </a:p>
          <a:p>
            <a:endParaRPr lang="en-US" dirty="0"/>
          </a:p>
          <a:p>
            <a:r>
              <a:rPr lang="en-US" dirty="0" smtClean="0"/>
              <a:t>Commonly used options: </a:t>
            </a:r>
            <a:r>
              <a:rPr lang="en-US" dirty="0" err="1" smtClean="0"/>
              <a:t>ε</a:t>
            </a:r>
            <a:r>
              <a:rPr lang="en-US" dirty="0" smtClean="0"/>
              <a:t>-NSGAII, Borg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76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1163</TotalTime>
  <Words>2281</Words>
  <Application>Microsoft Macintosh PowerPoint</Application>
  <PresentationFormat>Custom</PresentationFormat>
  <Paragraphs>300</Paragraphs>
  <Slides>37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Calibri</vt:lpstr>
      <vt:lpstr>Lato</vt:lpstr>
      <vt:lpstr>Mangal</vt:lpstr>
      <vt:lpstr>Tahoma</vt:lpstr>
      <vt:lpstr>Arial</vt:lpstr>
      <vt:lpstr>Office Theme</vt:lpstr>
      <vt:lpstr>Custom Design</vt:lpstr>
      <vt:lpstr>Robust Decision Support Methods A Comparative Analysis</vt:lpstr>
      <vt:lpstr>Agenda</vt:lpstr>
      <vt:lpstr>UN Millennium Development Goals – 2000 </vt:lpstr>
      <vt:lpstr>PowerPoint Presentation</vt:lpstr>
      <vt:lpstr>Deep Uncertainty</vt:lpstr>
      <vt:lpstr>Research Goal</vt:lpstr>
      <vt:lpstr>Robust Decision Making</vt:lpstr>
      <vt:lpstr>Robust Decision Making</vt:lpstr>
      <vt:lpstr>Multi-Objective Evolutionary Algorithms</vt:lpstr>
      <vt:lpstr>Robust Decision Making</vt:lpstr>
      <vt:lpstr>Multi-Objective Robust Decision Making</vt:lpstr>
      <vt:lpstr>Multi-Objective Robust Decision Making</vt:lpstr>
      <vt:lpstr>Multi-Scenario MORDM</vt:lpstr>
      <vt:lpstr>Multi-Objective Robust Optimization</vt:lpstr>
      <vt:lpstr>PowerPoint Presentation</vt:lpstr>
      <vt:lpstr>The Lake Problem</vt:lpstr>
      <vt:lpstr>The Lake Problem</vt:lpstr>
      <vt:lpstr>The Lake Problem: Specification</vt:lpstr>
      <vt:lpstr>The Lake Problem: Variations</vt:lpstr>
      <vt:lpstr>The Lake Problem: Variations</vt:lpstr>
      <vt:lpstr>The Lake Problem: Variations</vt:lpstr>
      <vt:lpstr>Implementation Details</vt:lpstr>
      <vt:lpstr>Points of Comparison</vt:lpstr>
      <vt:lpstr>Computational Cost</vt:lpstr>
      <vt:lpstr>Mean Robustness across Methods</vt:lpstr>
      <vt:lpstr>Mean Robustness across Methods</vt:lpstr>
      <vt:lpstr>Per Policy Robustness for Planned Adaptive DPS</vt:lpstr>
      <vt:lpstr>Anthropogenic Pollution Release Rules</vt:lpstr>
      <vt:lpstr>Conclusions</vt:lpstr>
      <vt:lpstr>The Bigger Picture</vt:lpstr>
      <vt:lpstr>Reflections</vt:lpstr>
      <vt:lpstr>Thank You</vt:lpstr>
      <vt:lpstr>PowerPoint Presentation</vt:lpstr>
      <vt:lpstr>PowerPoint Presentation</vt:lpstr>
      <vt:lpstr>Mean Robustness for the Planned Adaptive DPS variation</vt:lpstr>
      <vt:lpstr>Pareto Front Size Comparison</vt:lpstr>
      <vt:lpstr>Anthropogenic Pollution Trends</vt:lpstr>
    </vt:vector>
  </TitlesOfParts>
  <Company>TU Delft</Company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   </dc:creator>
  <cp:lastModifiedBy>Erin Bartholomew</cp:lastModifiedBy>
  <cp:revision>632</cp:revision>
  <dcterms:created xsi:type="dcterms:W3CDTF">2015-07-09T11:57:30Z</dcterms:created>
  <dcterms:modified xsi:type="dcterms:W3CDTF">2018-08-28T11:15:50Z</dcterms:modified>
</cp:coreProperties>
</file>